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318" r:id="rId3"/>
    <p:sldId id="257" r:id="rId4"/>
    <p:sldId id="258" r:id="rId5"/>
    <p:sldId id="317" r:id="rId6"/>
    <p:sldId id="263" r:id="rId7"/>
    <p:sldId id="259" r:id="rId8"/>
    <p:sldId id="319" r:id="rId9"/>
    <p:sldId id="262" r:id="rId10"/>
    <p:sldId id="260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48"/>
    <p:restoredTop sz="88115"/>
  </p:normalViewPr>
  <p:slideViewPr>
    <p:cSldViewPr snapToGrid="0" snapToObjects="1">
      <p:cViewPr varScale="1">
        <p:scale>
          <a:sx n="72" d="100"/>
          <a:sy n="72" d="100"/>
        </p:scale>
        <p:origin x="5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19:25:31.10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24575,'0'16'0,"0"18"0,0 2 0,0 34 0,0-4 0,0 32 0,0-9-629,0-28 0,0 1 629,0-10 0,0 0 0,0 16 0,0 2 0,0-6 0,0 1-780,0 12 0,0 1 780,0-5 0,0 1 0,0 13 0,0-4 0,0-28 0,0 1 0,0 12 0,0 7 0,0-5 0,0-1 0,0 0 0,0 0 0,0 4 0,0-5 0,0-1 0,0-2 0,0 18 0,0-3-1252,0 19 1252,0-19 0,0 6 0,0-3 0,0-1 0,0-19 0,0 3 0,0 4 0,0 5 0,0-5 0,0 1 0,0-2 0,0 19 0,0 0 0,0-21 0,0-1 0,0 19 0,0-3 0,0 18 0,0-25 0,0 2 0,0-19 0,0-2 0,0 1 0,0 1 0,0 5 0,0-1 0,0 2 0,0-2 0,0-5 0,0 0 0,0 5 0,0 3 0,0 11 0,0 1 0,0-16 0,0 1 0,0 29 0,0-2 0,0 8 0,4 1 0,3-2 0,3-2 0,-3-26 0,1 9 0,0-8 0,1-19 0,0-1 0,2 32 0,-1 2 0,-1-24 0,1-1 0,4 11 0,1 2 0,-4-6 0,0-1 0,3 6 0,1-2 0,-1-10 0,-1 0 0,-2 4 0,-1 1 0,4-7 0,-1-1 0,-3 1 0,-1 0-415,0 0 0,0-1 415,0 1 0,1 1 0,-1-2 0,0 0 0,0 1 0,1 0 0,-1-1 0,0 0 0,0 2 0,1-1 142,-2-6 0,1-1-142,9 49 0,-9-14 0,7 2 0,-8-12 0,9-2 1677,-2-10-1677,-6-10 1338,4-1-1338,-5 0 1007,0-7-1007,5 15 0,-4 22 0,6-22 594,-7 29-594,-2-35 0,-6-1 0,7-1 0,-6-9 0,5 0 0,-6-8 0,0-2 0,0-8 0,0 1 0,0-1 0,0 9 0,0-7 0,0 6 0,0 0 0,0-5 0,0 13 0,0-14 0,0 0 0,0-3 0,0-11 0,0 5 0,0-7 0,0 1 0,0-1 0,0 0 0,0 0 0,0 7 0,0-5 0,0 5 0,0-7 0,0 1 0,0-1 0,0 1 0,0 0 0,-5-1 0,4-4 0,-4-1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19:25:33.75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24575,'0'38'0,"0"4"0,0 31 0,0-9 0,0 20 0,0 2-591,0-30 1,0 2 590,0-1 0,0 1 0,0 11 0,0 0 0,0-11 0,0 0 0,0 16 0,0 2-555,0-10 0,0 1 555,0 16 0,0 1 0,0-10 0,0-1 0,0-3 0,0 1 0,0 7 0,0-1 0,0-12 0,0 1 0,0 20 0,0 0 0,0-13 0,0-3 0,0-9 0,0-1 0,0 7 0,0-2 0,0-11 0,0 0 0,0 15 0,0 5 0,0 13 0,0 0 0,0-25 0,0 1 0,0 37 0,0-3 0,0 3 0,0-1 0,0-1 0,0-8 0,0-10 0,0 2 0,-1-28 0,2-1 0,9 33 0,1 0 0,-5-29 0,0 1 0,10 40 0,1-2 0,-7-45 0,-2-1 0,1 22 0,2 0 0,2-17 0,1-2 0,-5 4 0,2 0 0,7 0 0,0 1 0,-7 10 0,0 4 0,9 8 0,-1-2 0,-8-21 0,-1 0 0,5 25 0,2-2 0,8 13 0,-14-26 0,0 3 0,3-12 0,0 0 0,0 4 0,-1 0 0,-3-5 0,1-2-199,6 2 0,1-2 199,-4-5 0,-1 0 0,1 0 0,0-2 0,18 36 0,-13 1 0,2-30 0,1-1 0,-1 27 0,-4-23 0,2 1 0,6 32 0,-14-37 0,-1 2 0,3-5 0,0-1 0,5 45 0,-1-9 0,-1-12 0,-7-1 0,-2-21 0,-7-1 810,0-10-810,0 10 1430,0-8-1430,0 17 449,0-16-449,0 15 0,0-6 0,-7 9 0,5-9 0,-11-2 0,12-10 0,-12 1 0,12 0 0,-5-9 0,6 0 0,-6-1 0,4 2 0,-11 16 0,11-6 0,-11 7 0,5-10 0,-5 1 0,5-1 0,-4-7 0,11-2 0,-10-14 0,10-1 0,-4-6 0,1-1 0,2 1 0,-2-1 0,4 0 0,0 1 0,0 0 0,-5-1 0,4 1 0,-4 0 0,5-1 0,0 0 0,0 1 0,-5-1 0,4 6 0,-4 10 0,-1 8 0,4 8 0,-10-1 0,10 1 0,-10-1 0,11-7 0,-5-8 0,1-9 0,3-7 0,-2 1 0,4 0 0,-4-5 0,-2-2 0,0-4 0,1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19:25:35.49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24575,'0'66'0,"0"17"0,0-22 0,0 6-2446,0 14 1,0 4 2445,0 4 0,0 3 0,0-18 0,0 1 0,0 2-660,0 1 1,0 0-1,0 1 660,0 3 0,0 2 0,0-1 0,0 2 0,0 0 0,0-1 0,0-6 0,0 0 0,0 0 0,0-2 0,0 1 0,0-1 0,0-5 0,0 0 0,0 0 0,0-1 0,0 0 0,0 1-34,0 5 1,0 2-1,0-3 34,0 23 0,0 0 0,0-18 0,0 2 0,0-2-676,0-11 0,0-2 0,0 2 676,0 13 0,0 3 0,0-1 0,0-8 0,0-2 0,0 2 0,0 6 0,0 2 0,0-1 0,0-5 0,0 1 0,0 0-269,0 4 0,0 2 0,0 1 269,0 4 0,0 2 0,0-1 0,0-5 0,0 0 0,0 0 0,0 5 0,0 1 0,0-1 0,0-6 0,0 0 0,0-1 0,0-5 0,0-1 0,0 1 154,0 0 1,0-1 0,0-4-155,-1 4 0,2 1 0,2-2 0,1 6 0,1-6 0,1-1 0,1-2 0,3 14 0,1 2 87,-1-5 1,1-6-88,7 18 608,-12-27 1,0 1-609,-2-14 0,0-1 1261,0 1 0,0-2-1261,-3-4 0,0-1 0,7 48 0,-1-22 0,-5 7 0,12-20 0,-5 20 0,7-9 0,1 10 0,-1-9 0,1 6 0,7-6 0,-6 1 0,14 7 2045,-15-27-2045,6 6 1687,-9-21-1687,-1-6 1172,-1-9-1172,-5-3 524,-2-11-524,0 11 0,-3-5 0,3 7 0,-5-7 0,0 5 0,0 3 0,0 8 0,0 0 0,0-1 0,5-9 0,-3-5 0,3-3 0,-5-5 0,0 0 0,0-1 0,5-4 0,-4-1 0,3-5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19:25:38.14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24575,'0'43'0,"0"26"0,0-20 0,0 5-1560,0 8 0,0 3 1560,0 12 0,0 4 0,0 6 0,0 1-940,0 1 0,0 3 940,0-20 0,0 3 0,0 0-491,0 3 1,0 2 0,0 0 490,0 2 0,0 2 0,0 1-827,0 11 1,0 3-1,0-3 827,0-11 0,0-2 0,0 2 0,0 10 0,0 2 0,0-1 0,0-4 0,0-1 0,0 1 0,0 3 0,0 2 0,0 0-632,0 2 1,0 0-1,0 0 632,0-2 0,0 1 0,0-1 0,0 2 0,0 1 0,0-1 0,0-2 0,0-1 0,0 0 0,0-3 0,0-1 0,0-1 0,0-3 0,0 0 0,0-2-83,0-7 1,0-1-1,0 0 83,0 2 0,0 1 0,0-2 0,0-11 0,0-2 0,0 1 0,0 6 0,0 0 0,0 0 0,0 26 0,0-2 0,0-1 0,0-1 0,0 2 0,0-1 0,0-1 0,0-1 0,0-4 0,0 0 0,0-22 0,0 1 0,0-2 0,0 24 0,0-2 325,0 6 0,0-4-325,0-22 0,0-2 664,0 7 1,0-2-665,0-19 0,0-2 1342,0 10 1,0 1-1343,0-5 0,0-1 0,0-1 0,0 0 0,0-4 0,0-1 2135,0 45-2135,0-19 0,0 5 0,0-16 1753,0 6-1753,0-8 1311,0-2-1311,0 1 988,0-1-988,0 2 243,0-2-243,0 1 0,0 0 0,0 0 0,6-9 0,1-2 0,7-10 0,-6-6 0,4-3 0,-6-8 0,7 8 0,0-6 0,-1 7 0,1-9 0,-2-6 0,1 5 0,-6-5 0,5 7 0,-5-7 0,11 10 0,-5-15 0,-1 8 0,-2-15 0,-4-1 0,1-5 0,-2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3:33.43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3:35.71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 24575,'0'0'0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3:37.33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3:39.03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24575,'0'0'0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3:40.32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 24575,'0'0'0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3:42.00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 24575,'0'0'0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3:43.81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3:45.84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3:47.58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3:49.79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3:51.958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3:53.67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24575,'0'0'0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3:56.43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 24575,'0'0'0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4:00.49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9T20:34:02.63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24575,'0'0'0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25:18.498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 24575,'0'0'0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25:49.25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24575,'0'21'0,"0"64"0,0-6 0,0 11 0,0-13 0,0 5 0,0 2-2742,0 8 1,0 1-1,0 1 2742,0-2 0,0 0 0,0-2 0,0-6 0,0-2 0,0 1-457,0 9 1,0 0-1,0-1 457,0-11 0,0-2 0,0 2 0,0 8 0,0 3 0,0-2 0,0-10 0,0-1 0,0-1 0,0 0 0,0 0 0,0 1 0,0 4 0,0 1 0,0 2 0,0 7 0,0 1 0,0 0 0,0-5 0,0-1 0,0 3 0,0-7 0,0 2 0,0 1 0,0-2-381,0 12 1,0-3 0,0 3 380,0-17 0,0 2 0,0-1 0,0-1 0,0 15 0,0-3 0,0 2-404,0-14 0,0 2 1,0-1-1,0-5 404,0 1 0,0-4 0,0 2 0,0 15 0,0 3 0,0-8 0,0-5 0,0-2 433,0-5 1,0 5-1,0-8-433,0-8 0,0-2 808,0 30 0,0-1-808,0-33 0,0-3 0,0 14 0,0 2 0,0-2 0,0 1 0,5 0 0,0 0 0,-4-8 0,1 0 0,7 0 0,0-3 0,-6 34 3071,13-6-3071,-5-10 0,-2-12 0,8 9 0,-7-8 2805,9 11-2805,-6-16 0,1 3 0,7 36 562,-2-30 1,0 1-563,-8-17 0,0-2 0,10 9 0,-1 0 0,-9-5 0,1-1 0,7 6 0,1 0 0,-8-6 0,-1-2 0,17 38 0,0-2 0,-8-12 1099,5-20-1099,-8 4 452,-8-34-452,3 6 0,-10-18 0,3 1 220,-5 0 1,0-7 0,0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25:51.92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1 950 24575,'42'0'0,"-7"0"0,52 0 0,-21 0 0,33 0-1889,-40 0 0,2 0 1889,6 0 0,6 0 0,-8 0 0,4 0 0,1 0-981,1 0 0,1 0 0,2 0 981,8 0 0,2 0 0,1 0 0,5 0 0,0 0 0,0 0 0,-3 0 0,-2 0 0,2 0 0,3 0 0,0 0 0,0 0 0,-6 0 0,0 0 0,1 0 0,6 0 0,1 0 0,-1 0 0,-4 0 0,-2 0 0,1 0 0,4 0 0,1 0 0,0 0 0,1 0 0,0 0 0,-1 0 0,-7 0 0,0 0 0,1 0 0,6 0 0,2 0 0,-2 0 0,-7 0 0,0 0 0,-1 0 0,2 0 0,1 0 0,-4 0 0,-15 0 0,-2 0 0,4 0 0,23 0 0,6 0 0,-4 0 0,-24 0 0,-3 0 0,4 0 0,20 1 0,4-1 0,-3-1 0,-15-2 0,-3-2 0,-1 2 0,-3 2 0,0 1 0,0-2 0,5-5 0,0-3 0,1 3 0,-5 5 0,0 2 0,1-1 0,8-6 0,1-2 0,0 0 0,-2 3 0,-2 2 0,1-1 0,-1 0 0,-1 0 0,1-1 0,5-2 0,1-1 0,-1 2 0,-5 4 0,0 3 0,2 0 0,10-4 0,1-1 0,0 1 0,-2 3 0,-1 2 0,-3-1 0,-10 0 0,-2 0 0,1 0-261,0 0 1,1 0-1,0 0 261,4 0 0,2 0 0,-5 0 0,13 0 0,1 0 0,-11 0 0,4 0 0,-5 0 0,1 0 0,2 0 0,10 0 0,9 0 0,-5 0 0,-22 0 0,-3 0 0,3 0 0,28 0 0,5 0 0,-13 0 0,-27 1 0,-1-2-528,13-5 0,7-5 0,-11 2 528,-23 2 0,-1-1 18,19-4 1,9-2 0,-8 1-19,-12 2 0,-3 1 1010,13-1 1,1 0-1011,-10 0 0,-1 0 0,-5 1 0,-2 0 0,38-9 0,-1-1 2213,-14 10-2213,-10-6 2180,-3 14-2180,0-5 1821,-8 7-1821,8 0 676,-10 0-676,-1 0 0,23 0 0,-5 0 0,30 0 0,-9 9 0,4 4-1215,-16-1 1,0 2 1214,17 6 0,1 3 0,-15 0 0,-4 0-568,-19-7 0,-1 0 568,11 5 0,1-1 0,-7-9 0,-4 1-282,34 25 282,-4-16 0,-32 4 0,-5-8 0,-20-3 2347,-7 0-2347,-2-6 1276,-8 3-1276,1-10 344,0 10-344,-1-4 0,8 0 0,-5 5 0,4-5 0,-6 0 0,5 10 0,-9-9 0,2 9 0,-16-10 0,-2-2 0,-5-5 0,0 0 0,-1 0 0,0 0 0,-7 0 0,-2 0 0,-16 7 0,-3 3 0,-20 7 0,-2 0 0,-11 2 0,-12 0 0,10 0-411,27-5 1,-1 1 410,-39 6 0,38-2 0,0 0 0,-38 11 0,3 9 0,12-11 0,11-2 0,12-3 0,12-6 0,10 4 0,7-8 0,8 0 821,13-6-821,15-2 0,27-5 0,13 0 0,19 0 0,14 0 0,-10 0-537,-21 0 0,1 0 537,36 0 0,-36 1 0,1-2 0,-7-3 0,0-1 0,-1 1 0,-1-3-245,41-21 245,-5 7 0,-11-6 0,-20 3 0,-5 6 0,-20-3 0,-7 7 1061,-2 1-1061,-7 0 258,-1 0-258,-5 1 0,-2 0 0,-5-1 0,0 1 0,0-1 0,0 1 0,0-9 0,0-1 0,0-7 0,0 0 0,0-1 0,0-8 0,0 14 0,0-13 0,0 22 0,0-5 0,0 7 0,0 1 0,0-1 0,0 1 0,0 0 0,-6 6 0,0-5 0,-8-3 0,1-8 0,-3-16 0,-5 6 0,-26-30 0,-2 4 0,7 12 0,1-3-576,-11-21 576,13 24 0,-2 0 0,-19-22 0,-10-2 0,13 6 0,15 21 0,11 11 0,2 10 0,7 8 0,2 6 0,13-3 0,-5 9 576,5-3-576,-5 5 0,-1-6 0,0 5 0,6-11 0,-4 11 0,4-5 0,-6 6 0,6 0 0,2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25:54.07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522 0 24575,'-5'6'0,"-2"5"0,-6 4 0,-7 0 0,5 5 0,-6 1 0,7-7 0,0 14 0,-6-13 0,3 12 0,-10-11 0,4 12 0,0-5 0,-5-1 0,12 6 0,-12-6 0,12 8 0,-5-9 0,7 7 0,1-14 0,-1 6 0,7 0 0,-5-5 0,5 5 0,0-7 0,-5-1 0,11 1 0,-10-1 0,10 0 0,-5 1 0,1-1 0,-3 8 0,-6 2 0,-2 16 0,8-7 0,-6 8 0,6-10 0,-1 0 0,3-7 0,6-2 0,0-8 0,0-10 0,5-3 0,10-18 0,16-5 0,0-6 0,17 5 0,-8-5 0,10 12 0,0-14 0,-1 14 0,-8-12 0,-3 13 0,-9-11 0,0 12 0,0-5 0,-6-1 0,-3 7 0,-12 0 0,-2 10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25:55.07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24575,'13'24'0,"5"14"0,11-19 0,-4 17 0,2-19 0,-10 10 0,3-12 0,-7 5 0,0-7 0,-6 0 0,4-6 0,-9 3 0,9-3 0,12 7 0,2 6 0,36 18 0,10 21-574,-24-27 0,0 0 574,-4 4 0,-1-1 0,6-4 0,0-2 0,-7 1 0,-1-1 0,38 19 0,-5-3 0,-24-12 0,-16-9 0,4-1 0,-23-10 0,6 0 1148,-13 0-1148,-1-1 0,-6 0 0,0-10 0,0-3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26:02.147"/>
    </inkml:context>
    <inkml:brush xml:id="br0">
      <inkml:brushProperty name="width" value="0.05" units="cm"/>
      <inkml:brushProperty name="height" value="0.05" units="cm"/>
      <inkml:brushProperty name="color" value="#C00000"/>
    </inkml:brush>
  </inkml:definitions>
  <inkml:trace contextRef="#ctx0" brushRef="#br0">2016 709 24575,'0'-18'0,"0"-15"0,0 9 0,0-14 0,0-1 0,0 8 0,0-17 0,0 7 0,-7-9 0,-3 1 0,-5 8 0,-9-6 0,1 15 0,-8-6 0,9 16 0,1 2 0,8 12 0,1-3 0,0 10 0,-6-4 0,4-1 0,-12-2 0,4-6 0,-7-1 0,7 2 0,1-1 0,9 7 0,-8-5 0,-2 10 0,-7-5 0,-1 1 0,-8 4 0,6-4 0,-15 6 0,15 0 0,-15 0 0,6 0 0,-8 0 0,-1 0 0,9 0 0,-6 0 0,-4 0 0,-2 0 0,-18 0 0,19 0 0,-20 0 0,20 0 0,-19 0 0,18 0 0,-7 0 0,10 0 0,9 6 0,-6 3 0,16 6 0,-8 0 0,10 0 0,0 6 0,-1 1 0,1 8 0,7-9 0,-6 7 0,13-6 0,-6 7 0,-1 13 0,6-10 0,-5 10 0,5-3 0,1-8 0,0 7 0,0-9 0,0 1 0,7-1 0,-5 0 0,11 9 0,-11-7 0,12 7 0,-6-9 0,7 10 0,0-8 0,0 16 0,0-16 0,0 16 0,0-16 0,0 20 0,0-18 0,0 9 0,0-13 0,0 0 0,0-7 0,0-2 0,0-8 0,0 1 0,0 0 0,0-1 0,0-1 0,-5 1 0,4-6 0,-4-1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26:04.516"/>
    </inkml:context>
    <inkml:brush xml:id="br0">
      <inkml:brushProperty name="width" value="0.05" units="cm"/>
      <inkml:brushProperty name="height" value="0.05" units="cm"/>
      <inkml:brushProperty name="color" value="#C00000"/>
    </inkml:brush>
  </inkml:definitions>
  <inkml:trace contextRef="#ctx0" brushRef="#br0">2123 923 24575,'0'-22'0,"0"8"0,0-15 0,0 14 0,-13-13 0,4 14 0,-12-13 0,3 18 0,3-9 0,-8 6 0,0-18 0,-4 1 0,-4-9 0,9 9 0,-6-1 0,12 8 0,2 2 0,-5 0 0,11 6 0,-12-6 0,1 1 0,-3-2 0,0-9 0,-6 1 0,12 7 0,-5-6 0,8 14 0,0-6 0,0 7 0,0 6 0,1-5 0,-8-2 0,-2-2 0,-7-12 0,-1 5 0,1 1 0,6-6 0,-4 12 0,11-5 0,-11 7 0,-4-1 0,-1 0 0,-6 0 0,16 1 0,-6 6 0,14-4 0,-7 11 0,1-5 0,-2 6 0,-7 0 0,0 0 0,-1 0 0,-8 0 0,6 0 0,-6 0 0,8 0 0,1 0 0,0 0 0,1 0 0,6 0 0,4 0 0,5 0 0,1 0 0,-8 7 0,-2 1 0,-8 0 0,1 5 0,0-5 0,-1 6 0,-8 2 0,6-2 0,1 1 0,11-2 0,7-6 0,0 5 0,6-5 0,-4 0 0,4 4 0,-6-4 0,0 6 0,-7 0 0,-2 7 0,-8 3 0,7 15 0,-5-7 0,4 7 0,-5-9 0,6 0 0,-5 0 0,18-7 0,-8-2 0,16-7 0,-9 0 0,9-1 0,-3 1 0,5-1 0,0 1 0,-6-1 0,5 0 0,-12 8 0,12 11 0,-12 1 0,11 6 0,-11-9 0,11 0 0,-11 0 0,12-7 0,-6-2 0,7-7 0,-6-1 0,5 1 0,-5 0 0,6-1 0,0 0 0,0 0 0,0 0 0,0 1 0,-5-1 0,3 1 0,-3 0 0,5-1 0,0 1 0,0 0 0,-6-6 0,-1-2 0,-5-5 0,-7 0 0,10 0 0,-4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26:06.977"/>
    </inkml:context>
    <inkml:brush xml:id="br0">
      <inkml:brushProperty name="width" value="0.05" units="cm"/>
      <inkml:brushProperty name="height" value="0.05" units="cm"/>
      <inkml:brushProperty name="color" value="#C00000"/>
    </inkml:brush>
  </inkml:definitions>
  <inkml:trace contextRef="#ctx0" brushRef="#br0">2327 1482 24575,'0'-28'0,"0"-4"0,0-9 0,0-17 0,0 24 0,0-16 0,0 12 0,0 14 0,0-13 0,0 15 0,0 0 0,0-24 0,-13 19 0,3-31 0,-20 18 0,11-21 0,-14-2 0,4-11 0,-19-3 0,17 13 0,-15-11 0,22 32 0,-2-7 0,-2 21 0,12 7 0,2 2 0,2 7 0,6 1 0,-6 0 0,-8-8 0,-1 5 0,-9-12 0,1 4 0,0 0 0,7 2 0,-6 1 0,6 4 0,-16-6 0,6 7 0,-6-1 0,-1 8 0,8-5 0,-8 11 0,1-4 0,-3-1 0,1 5 0,-8-13 0,7 13 0,1-12 0,2 13 0,8-6 0,1 0 0,0 6 0,-1-6 0,-8 7 0,7 0 0,-7 0 0,-1 0 0,8 0 0,-17 0 0,8 0 0,-1 0 0,10 0 0,11 0 0,7 0 0,0 0 0,0 0 0,-6 0 0,5 0 0,-4 6 0,-3 2 0,-1 6 0,-7 7 0,7-6 0,-5 12 0,5-12 0,-1 13 0,-5-5 0,12 6 0,-12 0 0,12 0 0,-12 0 0,11 9 0,-11-6 0,10 15 0,-4-6 0,6-1 0,0-1 0,1-1 0,6-7 0,-5 7 0,13-9 0,-6 9 0,1-6 0,4-1 0,-5-4 0,1-5 0,4 6 0,-4-7 0,6-3 0,0-5 0,0 0 0,-5-6 0,3 4 0,-3-4 0,5 6 0,-6-1 0,5 8 0,-11 2 0,10 7 0,-11 0 0,11-7 0,-4 5 0,0-12 0,5 5 0,-5-8 0,6 1 0,0-1 0,0 0 0,-6 0 0,5 8 0,-11 2 0,10 7 0,-12 9 0,12-6 0,-12 6 0,13-16 0,-6-2 0,1-7 0,5-1 0,-5 1 0,6-1 0,-5-5 0,-1-1 0,-6-6 0,0 0 0,5 0 0,1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26:09.784"/>
    </inkml:context>
    <inkml:brush xml:id="br0">
      <inkml:brushProperty name="width" value="0.05" units="cm"/>
      <inkml:brushProperty name="height" value="0.05" units="cm"/>
      <inkml:brushProperty name="color" value="#C00000"/>
    </inkml:brush>
  </inkml:definitions>
  <inkml:trace contextRef="#ctx0" brushRef="#br0">1921 1247 24575,'0'-11'0,"0"-1"0,0-9 0,0 7 0,0-6 0,0 0 0,0 5 0,0-13 0,0 14 0,0-23 0,0 13 0,-6-14 0,4 0 0,-12-3 0,5-9 0,-7 9 0,0-6 0,0 6 0,0 0 0,-8-6 0,8 15 0,-8-16 0,9 17 0,-1-8 0,1 10 0,1 7 0,6-6 0,-3 14 0,10-6 0,-11 13 0,11-4 0,-16 4 0,-1-23 0,-10 6 0,-3-14 0,2 8 0,7 8 0,-6-5 0,14 12 0,-6-5 0,7 7 0,0 6 0,1 1 0,-1 6 0,-16 0 0,5 0 0,-24-7 0,8 5 0,-10-13 0,-11 5 0,9-7 0,-9 7 0,11-5 0,10 7 0,2-8 0,9 8 0,6 2 0,3 6 0,8-5 0,0 3 0,0-3 0,-1 5 0,-16 0 0,5 0 0,-7 0 0,4 0 0,12 0 0,-5 0 0,7 0 0,0 0 0,0 0 0,-4 0 0,3 0 0,-11 0 0,3 0 0,-8 0 0,1 6 0,6 9 0,-6 17 0,6-1 0,-2 7 0,4-9 0,6 0 0,0 1 0,1-1 0,5-7 0,-4 5 0,12-13 0,-12 6 0,12-7 0,-11 0 0,11-1 0,-5 1 0,6-1 0,-5 0 0,4 0 0,-11 7 0,10 3 0,-11 7 0,12 0 0,-12 0 0,11 10 0,-11-8 0,11 7 0,-4-9 0,-1 0 0,5-7 0,-4-2 0,6-7 0,0 0 0,0-1 0,0 0 0,-6 0 0,5 1 0,-5 0 0,6-1 0,0 8 0,-6-5 0,5 5 0,-5-7 0,6-1 0,0 0 0,-6-5 0,5 4 0,-11 3 0,3 17 0,-7 10 0,7 19 0,-7 3 0,6 11 0,-8-11 0,8-3 0,-4-19 0,12-3 0,-4-16 0,6-2 0,-6-7 0,5-1 0,-5-6 0,6-1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31:03.80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12882 242 16383,'-98'-2'0,"-1"0"0,1 0 0,-1 0 0,1 0 0,0 0 0,-1 0 0,1 0 0,-1 0 0,1 0 0,0 0 0,-1 0 0,1 1 0,-1-1 0,1 0 0,-1 0 0,1 0 0,0 0 0,-1 0 0,1 0 0,-1 0 0,1 0 0,0 0 0,-1 0 0,1 0 0,-1 0 0,1 0 0,0 0 0,-1 1 0,1-1 0,-1 0 0,1 0 0,0 0 0,-1 0 0,1 0 0,-1 0 0,1 0 0,-1 0 0,1 0 0,0 0 0,-1 0 0,1 0 0,-1 0 0,1 0 0,0 0 0,-1 1 0,1-1 0,-1 0 0,1 0 0,0 0 0,-1 0 0,1 0 0,-1 0 0,1 0 0,0 0 0,-1 0 0,1 0 0,-1 0 0,1 0 0,-1 0 0,1 0 0,0 0 0,-9 0 0,-2 0 0,-3-1 0,-2 0 0,-2 0 0,-2 0 0,-1-1 0,-2 0 0,-2 1 0,0-1 0,-2 0 0,0 0 0,-1 0 0,0-1 0,0 1 0,-1 0 0,1-1 0,0 1 0,1 0 0,0 0 0,2 0 0,0 0 0,2 0 0,1 0 0,1 0 0,3 1 0,2-1 0,1 1 0,4 0 0,1 0 0,4 1 0,2 0 0,4 0 0,3 0 0,3 0 0,4 1 0,4 1 0,5-1 0,3 1 0,5 0 0,4 1 0,5 0 0,5 1 0,6 0 0,4 0 0,7 1 0,5 1 0,5 0 0,7 1 0,-37 27 0,10-6 0,-11 1 0,9 4 0,-9-12 0,12 12 0,8-13 0,-7 5 0,17-8 0,-17 1 0,24-2 0,-12 1 0,21-2 0,-5 1 0,7-7 0,1 3 0,-1-8 0,1 3 0,0-5 0,-7 0 0,-12 0 0,-10 0 0,-45 0 0,4 0 0,18 0 0,-1 0 0,12 0 0,0 0 0,-5 0 0,0 0 0,-1 0 0,3 0 0,-37 0 0,4 0 0,28 0 0,21 0 0,1 0 0,18 0 0,1 0 0,8 0 0,0-6 0,-7-2 0,-3 1 0,0-6 0,1 12 0,9-5 0,-1 6 0,0 0 0,11 0 0,2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31:06.64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12897 1 16383,'-19'0'0,"5"0"0,-23 0 0,4 0 0,-27 0 0,-15 0 0,-15 0 0,1 0 0,-10 0 0,10 0 0,25 0 0,-3 0 0,6 0 0,-2 0 0,-19 0 0,-1 0 0,14 0 0,1 0 0,-15 0 0,0 0 0,6 0 0,2 0 0,14 0 0,-5 0 0,-10 0 0,-9 0 0,7 0 0,4 0 0,2 0 0,1 0 0,-4 0 0,-1 0 0,3 0 0,0 0 0,4 0 0,-9 0 0,2 0 0,-19 0 0,-5 0 0,26 0 0,-1 0 0,5 0 0,-9 0 0,3 0 0,-14 0 0,-4 0 0,21 0 0,-1 0 0,4 0 0,0 0 0,-2 0 0,-1 0 0,-6 0 0,4 0 0,-12 0 0,4 0 0,15 0 0,-4 0 0,3 0 0,-7 0 0,4 0 0,-13 0 0,-2 0 0,7 0 0,-5 0 0,2 0 0,12 0 0,2 0 0,1 0 0,-3 0 0,0 0 0,3 0 0,-12 0 0,-1 0 0,3 0 0,-5 0 0,8 0 0,13 0 0,0 0 0,-7 0 0,-7 0 0,2 0 0,-15 0 0,4 0 0,17 0 0,0 0 0,-30 0 0,2 0 0,32 0 0,2 0 0,-14 0 0,-2 0 0,4 0 0,-1 0 0,-18 0 0,0 0 0,18 0 0,2 0 0,-6-1 0,-2 2 0,-12 4 0,6 2 0,-7 5 0,-3-6 0,-1 2 0,1 9 0,24-16 0,-1 1 0,21 7 0,1-1 0,-14-6 0,1-1 0,12 3 0,0 1 0,-4-5 0,-1 0 0,6 4 0,2 1 0,-39-3 0,-10 7 0,9 0 0,40-3 0,-1-1 0,0 1 0,0 0 0,0 3 0,0 0 0,0-8 0,0 0 0,0 8 0,0 0 0,0-7 0,1-2 0,-2 4 0,1 1 0,0 0 0,0-1 0,-39-1 0,-8 6 0,20-1 0,-21 3 0,22 0 0,-9 6 0,23-8 0,-9 1 0,19 5 0,-7-13 0,10 5 0,-11-7 0,-2 0 0,-11 0 0,-1 0 0,1 0 0,-13 0 0,10 0 0,-22 0 0,22 0 0,-10 0 0,13 0 0,0 0 0,10 0 0,-7 0 0,7 0 0,-9 0 0,-1 0 0,0 0 0,0 0 0,-1 0 0,1 0 0,0 0 0,11 0 0,2 0 0,11 0 0,9 0 0,-6 0 0,15 0 0,-6 0 0,9 0 0,0 0 0,-1 0 0,1 0 0,0 0 0,-1 0 0,8 0 0,2 0 0,7 0 0,0 0 0,1 0 0,0 0 0,5-5 0,2-2 0,5 1 0,0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31:09.87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12680 1 16383,'-24'0'0,"-5"0"0,-38 0 0,26 0 0,-42 0 0,31 0 0,-23 0 0,-14 0 0,38 0 0,-1 0 0,-5 0 0,-1 0 0,-3 0 0,3 0 0,-39 0 0,20 0 0,-3 0 0,20 0 0,-1 0 0,-30 0 0,-5 0 0,12 0 0,-1 0 0,-9 0 0,0 0 0,8 0 0,-1 0 0,19 0 0,-2 0 0,4 0 0,-6 0 0,0 0 0,-27 0 0,2 0 0,33 0 0,1 0 0,-29 0 0,0 0 0,22 0 0,2 0 0,-7 0 0,1 0 0,13 0 0,1 0 0,2 0 0,1 0 0,6 0 0,0 0 0,1 0 0,-2 0 0,-5 0 0,-2 0 0,-8 0 0,-1 0 0,-2 0 0,2 0 0,6 0 0,1 0 0,-3 0 0,1 0 0,9 0 0,1 0 0,-7 0 0,0 0 0,-5 0 0,0 0 0,12 0 0,1 0 0,-13 0 0,0 0 0,12 0 0,1 0 0,-6 0 0,-1 0 0,1 0 0,1 0 0,4 0 0,0 0 0,-5 0 0,0 0 0,0 0 0,0 0 0,6 0 0,-1 0 0,-12 0 0,-1 0 0,7 0 0,-1 0 0,-7 0 0,0 0 0,7 0 0,0 0 0,2 0 0,1 0 0,5 0 0,2 0 0,-2 0 0,1 0 0,-38 0 0,-10 0 0,23 0 0,-11 0 0,1 0 0,9 0 0,-22 0 0,9 0 0,40-1 0,-2 2 0,1 3 0,0 1 0,1-4 0,-1 0 0,0 3 0,0 1 0,0 0 0,0-1 0,-38-1 0,-10 6 0,22-9 0,-9 8 0,12-6 0,11 6 0,-9 0 0,20-6 0,-19 6 0,18-8 0,-18 0 0,18 0 0,-18 8 0,8-6 0,-11 7 0,0-9 0,0 0 0,0 0 0,0 8 0,0-6 0,11 6 0,2-8 0,1 0 0,7 0 0,-7 0 0,-1 0 0,9 7 0,-19-5 0,18 5 0,-17-7 0,17 0 0,-18 0 0,19 0 0,-9 0 0,11 0 0,0 0 0,1 0 0,-1 0 0,-11 0 0,9 0 0,-8 0 0,-1 0 0,8 0 0,-7 0 0,-1 0 0,9 0 0,-20 0 0,20 0 0,-9 0 0,0 0 0,9 0 0,-9 0 0,11 0 0,1 0 0,-1 0 0,9 0 0,-7 0 0,8 8 0,-10-6 0,0 5 0,0-7 0,9 0 0,-6 7 0,6-5 0,1 5 0,1-7 0,17 0 0,-6 7 0,14-6 0,-6 6 0,7-7 0,1 0 0,-6 0 0,5 0 0,-13 0 0,11 0 0,-5 0 0,7 0 0,0 0 0,0 0 0,1 0 0,5 5 0,-4-4 0,-3 5 0,-7-6 0,-18 0 0,-1 0 0,-10 0 0,0 0 0,0 0 0,0 0 0,10 0 0,1 0 0,10 0 0,7 0 0,2 0 0,7 0 0,1 0 0,-6 0 0,-12 0 0,0 0 0,-9 0 0,10 0 0,-1 0 0,8 0 0,-5 0 0,13 0 0,-6 0 0,9 0 0,0 0 0,-1 0 0,-8 0 0,6 0 0,-14 0 0,14 0 0,-14 0 0,13 0 0,-5 0 0,7 0 0,1 0 0,5 0 0,1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31:12.13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 16383,'0'19'0,"0"2"0,0 8 0,0 0 0,0 20 0,0-6 0,0 28 0,0-19 0,0 19 0,0 18 0,0-8 0,0-19 0,0 2 0,0 29 0,0-42 0,0 2 0,0 2 0,0 2 0,0 11 0,0 4 0,0 7 0,0 0 0,0-8 0,0 2 0,0 26 0,0-5 0,0-1 0,0 2 0,0 4 0,0-36 0,0-1 0,0 13 0,0 4 0,0-13 0,0 3 0,0-3 0,0 8 0,0-1 0,0 13 0,0 0 0,0-2 0,0-5 0,0-22 0,0 0 0,0 22 0,0 5 0,0 0 0,0 1 0,0-5 0,0 3 0,0-17 0,0 4 0,0-3 0,0 18 0,0 0 0,0 10 0,0-3 0,0-20 0,0 0 0,0-1 0,0 4 0,0-7 0,0-8 0,0-1 0,0 38 0,0 2 0,0-29 0,0-2 0,0 9 0,0 0 0,0-3 0,0 1 0,0 19 0,0-2 0,0-33 0,0 2 0,3 7 0,2 7 0,-1-5 0,-3-3 0,1-3 0,8 8 0,0 1 0,-9 7 0,0-1 0,2-17 0,2 2 0,1 20 0,-1 2 0,-4-9 0,0-1 0,5 0 0,-1-3 0,-4-12 0,-2-2 0,1-1 0,0-1 0,5-6 0,-1 0 0,-1 38 0,6-3 0,-9-13 0,8 1 0,-6 0 0,6 0 0,-8 12 0,5-35 0,0 1 0,-3 41 0,3-37 0,0 0 0,4 33 0,-8-38 0,0 0 0,4 0 0,-1-1 0,-4 40 0,0-4 0,0-12 0,0-11 0,0-3 0,0-10 0,0-1 0,0 1 0,0-1 0,0-9 0,0 8 0,0-8 0,0 1 0,0-3 0,0-9 0,0 9 0,0-6 0,0 6 0,0-16 0,0 5 0,0-5 0,0 7 0,0 0 0,0 0 0,0-7 0,-6 5 0,4-12 0,-5 5 0,7-7 0,-5-1 0,3 1 0,-3 0 0,5-1 0,0 1 0,0-1 0,0 0 0,0 0 0,0 0 0,0 0 0,0 0 0,0-5 0,0-2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31:14.14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203 0 16383,'0'25'0,"0"-7"0,0 41 0,0-29 0,0 21 0,0 5 0,0 4 0,0 2 0,0 4 0,0 26 0,0-21 0,0 4 0,0-6 0,0 1 0,0 13 0,0 3 0,0 8 0,0 0 0,0-8 0,0 1 0,0-20 0,0 2 0,0-1 0,0 27 0,0 1 0,0-28 0,0 1 0,0 0 0,0 0 0,0 1 0,0 0 0,0 6 0,0 0 0,0 0 0,0-5 0,0-1 0,0 2 0,0 10 0,0 1 0,0 1 0,0-1 0,0 0 0,0 1 0,0 2 0,0 0 0,0 0 0,0 5 0,0 0 0,0-2 0,0-9 0,0-3 0,0-2 0,0 23 0,0-1 0,-4-17 0,-2 2 0,2-4 0,3 15 0,-1-1 0,-2-25 0,-1 1 0,0-1 0,0 32 0,-1-1 0,-2-8 0,0-1 0,1-7 0,-1 3 0,0-7 0,0 4 0,0-8 0,1-14 0,1-2 0,0 33 0,-2 1 0,-3-24 0,2-2 0,8 3 0,-1 0 0,-8 6 0,0-1 0,8-7 0,1-1 0,-4-5 0,0-2 0,5-1 0,0-1 0,0 2 0,0-2 0,0-4 0,0 0 0,0 5 0,0-1 0,0-6 0,0 0 0,0 7 0,0 0 0,1-6 0,-2 1 0,-4 13 0,0-1 0,4-12 0,0-1 0,-4 13 0,0 0 0,4-12 0,2-1 0,-1 6 0,0-1 0,0-5 0,0-3 0,0 41 0,0-4 0,0-24 0,0-1 0,0-21 0,0-2 0,0-16 0,0-2 0,0 0 0,0 11 0,0 0 0,0 8 0,0-2 0,0-5 0,0 15 0,0-16 0,0 7 0,0-16 0,6 5 0,-4-12 0,4 5 0,-6-7 0,0 7 0,0 10 0,0 2 0,0 15 0,0-7 0,0 10 0,0 0 0,0-1 0,0-8 0,0-3 0,0-17 0,0 7 0,0-14 0,0 6 0,0-7 0,0 7 0,0 11 0,0 9 0,0 9 0,0 1 0,0 10 0,0-17 0,0 15 0,0-34 0,0 12 0,0-21 0,0 5 0,0-9 0,0 2 0,0-7 0,0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31:16.60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184 1 16383,'0'11'0,"0"1"0,0 1 0,0 0 0,0 6 0,0 3 0,0 27 0,0 5 0,0-7 0,0 9 0,0 13 0,0-10 0,0 37 0,0-32 0,0 22 0,0-10 0,0 11 0,0-1 0,0-28 0,0 3 0,0-7 0,0 1 0,0 10 0,0 1 0,0 1 0,0-3 0,0 34 0,0-1 0,0 0 0,0-4 0,0-5 0,0 3 0,0-29 0,0-2 0,0 16 0,0 2 0,0-1 0,0-1 0,0-1 0,0-1 0,0 2 0,0-2 0,0-5 0,0 0 0,0 5 0,0 0 0,0-7 0,0 0 0,-6 16 0,0-2 0,5-23 0,-1-1 0,-3 23 0,-1-1 0,1-25 0,0-1 0,-1 21 0,-1 2 0,-4-7 0,-1-1 0,0 0 0,2 0 0,4-2 0,0-2 0,-4-11 0,2-1 0,7 7 0,-1-1 0,-15 31 0,15 9 0,-6-21 0,8 8 0,0-11 0,0 12 0,0-9 0,0 10 0,0-14 0,0 13 0,0-9 0,0 21 0,0-9 0,0 1 0,0 8 0,0-22 0,0 11 0,0-14 0,0 1 0,0 0 0,0 0 0,0 0 0,0-11 0,0 8 0,0-8 0,0 0 0,0 8 0,0-19 0,0 20 0,0-20 0,0 19 0,0-19 0,0 19 0,0-8 0,0 11 0,0-1 0,0 1 0,0 0 0,0 0 0,0-11 0,0 8 0,0-8 0,0 0 0,0-3 0,0-11 0,0 1 0,0-10 0,0 8 0,0-17 0,0 16 0,0-15 0,0 15 0,-7-15 0,5 15 0,-4-7 0,6 10 0,0-9 0,0 6 0,0-7 0,0 1 0,0 6 0,0-6 0,0 8 0,0-8 0,-7-3 0,6-8 0,-6-1 0,7-7 0,0-2 0,0-8 0,0 1 0,0 7 0,0 2 0,0 16 0,0 14 0,0 0 0,0 19 0,0-19 0,0 19 0,0-8 0,7 0 0,4 8 0,5-18 0,3 18 0,-3-18 0,4 44 0,-10-38 0,0-5 0,-1 3 0,-7 21 0,7 12 0,-9-4 0,0-22 0,0-13 0,0-13 0,0-16 0,0-2 0,0-7 0,0-1 0,0 0 0,0-1 0,5-4 0,2-2 0,-1-5 0,0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4T13:31:28.39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12737 117 16383,'-11'0'0,"-9"0"0,-2 0 0,0 0 0,-14 0 0,12 0 0,-35 0 0,16 0 0,-28 0 0,8 0 0,0 0 0,-7 0 0,-6 0 0,-1 0 0,-10 0 0,1 0 0,9 0 0,-9 0 0,0 0 0,9 0 0,-8 0 0,11 0 0,0 0 0,-12 0 0,-4 0 0,39-4 0,0-1 0,-38 3 0,-10-7 0,10 9 0,38 0 0,0 0 0,-38 0 0,3 0 0,12 0 0,0 0 0,-12 0 0,8 0 0,-8 0 0,0 0 0,9-9 0,-21 7 0,8-6 0,1-1 0,-10 7 0,22-14 0,-21 14 0,21-7 0,-9 9 0,12-8 0,0 6 0,0-6 0,0 8 0,-13 0 0,10 0 0,-21 0 0,8-9 0,40 8 0,-1 0 0,0-4 0,-1 0 0,-5 5 0,-2 0 0,7 0 0,-1 0 0,-13 0 0,1 0 0,12 0 0,0 0 0,-12 0 0,1 0 0,10 0 0,2 0 0,1 0 0,0 0 0,-48 0 0,21 0 0,-8 0 0,23 0 0,-9 0 0,9 0 0,-23 9 0,9-6 0,13 1 0,-1 0 0,-32 5 0,31-7 0,-1-1 0,17 3 0,0 1 0,-8-5 0,0 0 0,5-1 0,1 2 0,-7 3 0,2 0 0,-33-1 0,40 6 0,1 0 0,-28-7 0,-9 15 0,12-15 0,-12 15 0,9-6 0,-9 8 0,12-1 0,-13 2 0,10-10 0,-9 7 0,11-7 0,2 1 0,-1 5 0,0-14 0,0 14 0,1-6 0,-1 0 0,0 7 0,11-15 0,2 13 0,0-13 0,9 13 0,-9-14 0,1 7 0,8-8 0,-20 8 0,9-6 0,-11 6 0,0-8 0,-12 0 0,9 0 0,-10 0 0,24 0 0,3 7 0,10-5 0,1 5 0,-1 0 0,0-5 0,-10 14 0,-3-14 0,-12 6 0,-11-8 0,27 0 0,-1 0 0,-37 0 0,33 0 0,0 0 0,-25 0 0,38 0 0,0 0 0,-38 0 0,2 0 0,24 0 0,3 0 0,10 0 0,10 0 0,1 0 0,1 7 0,-3-5 0,0 6 0,-17-8 0,4 0 0,-9 7 0,-8-5 0,19 5 0,-20 1 0,20-6 0,-8 14 0,19-14 0,-7 5 0,17-1 0,-8-4 0,1 12 0,-3-13 0,-9 7 0,1-1 0,-1-5 0,-11 13 0,9-13 0,1 7 0,3-2 0,16-5 0,1 11 0,4-12 0,12 5 0,-4-6 0,-10 0 0,5 0 0,-23 0 0,6 0 0,-8 0 0,-1 0 0,1 0 0,-1 7 0,10-5 0,1 5 0,10-7 0,7 0 0,2 0 0,7 0 0,-6 0 0,-2 0 0,-7 0 0,-1 0 0,-10 0 0,15 0 0,-13 0 0,23 0 0,-6 0 0,13 0 0,1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8BF42-CFD7-3F4A-92E0-E9C48D0F41FE}" type="datetimeFigureOut">
              <a:rPr lang="en-GB" smtClean="0"/>
              <a:t>15/09/2021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D7040-F791-3E4B-95E7-4C6F30E738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984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Schematic from previous talk with chromosomes and branches</a:t>
            </a:r>
          </a:p>
          <a:p>
            <a:r>
              <a:rPr lang="en-GB" dirty="0"/>
              <a:t>One example spectrum each,  </a:t>
            </a:r>
            <a:r>
              <a:rPr lang="en-GB" dirty="0" err="1"/>
              <a:t>allo</a:t>
            </a:r>
            <a:r>
              <a:rPr lang="en-GB" dirty="0"/>
              <a:t> vs auto</a:t>
            </a:r>
          </a:p>
          <a:p>
            <a:r>
              <a:rPr lang="en-GB" dirty="0" err="1"/>
              <a:t>Straightforwar</a:t>
            </a:r>
            <a:r>
              <a:rPr lang="en-GB" dirty="0"/>
              <a:t> to tell from looking at spectrum, but what exactly do we expect?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D7040-F791-3E4B-95E7-4C6F30E7381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92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Theta is a population’s genetic diversity, pairwise differences</a:t>
            </a:r>
          </a:p>
          <a:p>
            <a:r>
              <a:rPr lang="en-GB" dirty="0"/>
              <a:t>Can be done on nucleotide level (pi), we use it on </a:t>
            </a:r>
            <a:r>
              <a:rPr lang="en-GB" dirty="0" err="1"/>
              <a:t>kmer</a:t>
            </a:r>
            <a:r>
              <a:rPr lang="en-GB" dirty="0"/>
              <a:t> level.</a:t>
            </a:r>
          </a:p>
          <a:p>
            <a:r>
              <a:rPr lang="en-GB" dirty="0"/>
              <a:t>In </a:t>
            </a:r>
            <a:r>
              <a:rPr lang="en-GB" dirty="0" err="1"/>
              <a:t>apanmictic</a:t>
            </a:r>
            <a:r>
              <a:rPr lang="en-GB" dirty="0"/>
              <a:t> population theta = heterozygosity</a:t>
            </a:r>
          </a:p>
          <a:p>
            <a:r>
              <a:rPr lang="en-GB" dirty="0"/>
              <a:t>In a </a:t>
            </a:r>
            <a:r>
              <a:rPr lang="en-GB" dirty="0" err="1"/>
              <a:t>panmictiv</a:t>
            </a:r>
            <a:r>
              <a:rPr lang="en-GB" dirty="0"/>
              <a:t> population, it does not matter which individual (or which two genomes) we look at. All have same level of heterozygosity (but at different sites).</a:t>
            </a:r>
          </a:p>
          <a:p>
            <a:r>
              <a:rPr lang="en-GB" dirty="0" err="1"/>
              <a:t>Tehta</a:t>
            </a:r>
            <a:r>
              <a:rPr lang="en-GB" dirty="0"/>
              <a:t> is relate to population size. All else being equal, a large pop with have higher theta and higher heterozygosity. You know what that means for a diploid individual’s k-</a:t>
            </a:r>
            <a:r>
              <a:rPr lang="en-GB" dirty="0" err="1"/>
              <a:t>mer</a:t>
            </a:r>
            <a:r>
              <a:rPr lang="en-GB" dirty="0"/>
              <a:t> spectrum.</a:t>
            </a:r>
          </a:p>
          <a:p>
            <a:r>
              <a:rPr lang="en-GB" dirty="0"/>
              <a:t>If we look at more than two genomes at a time, there will be more variant sites than in a diploid. Also there are different kinds of variant sites (or better blocks) possible.</a:t>
            </a:r>
          </a:p>
          <a:p>
            <a:r>
              <a:rPr lang="en-GB" dirty="0"/>
              <a:t>Theta is &gt;=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D7040-F791-3E4B-95E7-4C6F30E738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034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four terms, one for each peak. And they can be turned into a k-</a:t>
            </a:r>
            <a:r>
              <a:rPr lang="en-GB" dirty="0" err="1"/>
              <a:t>mer</a:t>
            </a:r>
            <a:r>
              <a:rPr lang="en-GB" dirty="0"/>
              <a:t> spectrum...</a:t>
            </a:r>
          </a:p>
          <a:p>
            <a:r>
              <a:rPr lang="en-GB" dirty="0"/>
              <a:t>All have the same denominator</a:t>
            </a:r>
          </a:p>
          <a:p>
            <a:r>
              <a:rPr lang="en-GB" dirty="0"/>
              <a:t>1</a:t>
            </a:r>
            <a:r>
              <a:rPr lang="en-GB" baseline="30000" dirty="0"/>
              <a:t>st</a:t>
            </a:r>
            <a:r>
              <a:rPr lang="en-GB" dirty="0"/>
              <a:t> peak always more k-</a:t>
            </a:r>
            <a:r>
              <a:rPr lang="en-GB" dirty="0" err="1"/>
              <a:t>mers</a:t>
            </a:r>
            <a:r>
              <a:rPr lang="en-GB" dirty="0"/>
              <a:t> than 2</a:t>
            </a:r>
            <a:r>
              <a:rPr lang="en-GB" baseline="30000" dirty="0"/>
              <a:t>nd</a:t>
            </a:r>
            <a:endParaRPr lang="en-GB" dirty="0"/>
          </a:p>
          <a:p>
            <a:r>
              <a:rPr lang="en-GB" dirty="0"/>
              <a:t>And 3</a:t>
            </a:r>
            <a:r>
              <a:rPr lang="en-GB" baseline="30000" dirty="0"/>
              <a:t>rd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64B833-8114-0A48-B6B1-7702CBED14A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44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Konrad, </a:t>
            </a:r>
            <a:r>
              <a:rPr lang="en-GB" dirty="0" err="1"/>
              <a:t>Gertjan</a:t>
            </a:r>
            <a:endParaRPr lang="en-GB" dirty="0"/>
          </a:p>
          <a:p>
            <a:r>
              <a:rPr lang="en-GB" dirty="0" err="1"/>
              <a:t>Genetating</a:t>
            </a:r>
            <a:r>
              <a:rPr lang="en-GB" dirty="0"/>
              <a:t> </a:t>
            </a:r>
            <a:r>
              <a:rPr lang="en-GB" dirty="0" err="1"/>
              <a:t>fiunction</a:t>
            </a:r>
            <a:r>
              <a:rPr lang="en-GB" dirty="0"/>
              <a:t> for frequencies of block types</a:t>
            </a:r>
          </a:p>
          <a:p>
            <a:r>
              <a:rPr lang="en-GB" dirty="0"/>
              <a:t>two populations or two classes of genomes in an allopolyploid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D7040-F791-3E4B-95E7-4C6F30E7381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586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So, </a:t>
            </a:r>
            <a:r>
              <a:rPr lang="en-GB" dirty="0" err="1"/>
              <a:t>Tetmer</a:t>
            </a:r>
            <a:r>
              <a:rPr lang="en-GB" dirty="0"/>
              <a:t> not only helps you to decide is is </a:t>
            </a:r>
            <a:r>
              <a:rPr lang="en-GB" dirty="0" err="1"/>
              <a:t>allo</a:t>
            </a:r>
            <a:r>
              <a:rPr lang="en-GB" dirty="0"/>
              <a:t> or auto, also fits genetic parameters</a:t>
            </a:r>
          </a:p>
          <a:p>
            <a:r>
              <a:rPr lang="en-GB" dirty="0"/>
              <a:t>Theta (per k-</a:t>
            </a:r>
            <a:r>
              <a:rPr lang="en-GB" dirty="0" err="1"/>
              <a:t>mer</a:t>
            </a:r>
            <a:r>
              <a:rPr lang="en-GB" dirty="0"/>
              <a:t>), divergence time in </a:t>
            </a:r>
            <a:r>
              <a:rPr lang="en-GB" dirty="0" err="1"/>
              <a:t>allo</a:t>
            </a:r>
            <a:r>
              <a:rPr lang="en-GB" dirty="0"/>
              <a:t>.</a:t>
            </a:r>
          </a:p>
          <a:p>
            <a:r>
              <a:rPr lang="en-GB" dirty="0"/>
              <a:t>But this only works if there is no population 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D7040-F791-3E4B-95E7-4C6F30E7381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059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 err="1"/>
              <a:t>Tetmer</a:t>
            </a:r>
            <a:r>
              <a:rPr lang="en-GB" dirty="0"/>
              <a:t> is interactive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D7040-F791-3E4B-95E7-4C6F30E7381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245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1957A-1E47-114B-BEEF-DA3E049427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76692E-7DF6-E249-8689-98E20928FB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C7745-385A-CD41-ABC3-7BCDE2E26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B507-6347-D745-8E8D-F1E5B01F80CE}" type="datetime1">
              <a:rPr lang="en-GB" smtClean="0"/>
              <a:t>15/09/2021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4C4C9-D57A-3B4F-9365-E2A52CA05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883DA-D70D-A140-A1E9-FC1971635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427-D4A3-9344-B8C5-E9D47314E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22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626DD-3B2A-F043-9782-D45E1C4E8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8E23C-D3C5-9340-A6C0-6F50D129B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5512D-3D6B-9643-9BF8-8C41D7AB5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F6D2E-95B9-564F-A371-A16897C7F76B}" type="datetime1">
              <a:rPr lang="en-GB" smtClean="0"/>
              <a:t>15/09/2021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6E478-FCEF-DA41-B4D1-1A6A3E914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B7168-748E-4E4F-978E-0D8149E4D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427-D4A3-9344-B8C5-E9D47314E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118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07C1F-0C02-3043-A0F1-4E095712B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7DFB7-046C-9B46-B5BD-954763CD4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2B994-1ACA-594B-87AA-56469B209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5B1B9-6CB8-1047-ADF9-B6CBA747A6E1}" type="datetime1">
              <a:rPr lang="en-GB" smtClean="0"/>
              <a:t>15/09/2021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12358-B130-6848-883A-E003970F6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2EABE-55CC-894F-B69C-DB3FF11C5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427-D4A3-9344-B8C5-E9D47314E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296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D8CA1-5982-BF4D-ACBA-D397D1243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19CAE-3DE1-D54E-8661-F356B21DF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1C5D4-451D-8E45-AC1B-62318516C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DDC863-A69F-DD44-B5A3-26AC6348E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F1CD9-A579-D142-B3EF-C8E7F9A699AA}" type="datetime1">
              <a:rPr lang="en-GB" smtClean="0"/>
              <a:t>15/09/2021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533317-6A4B-9849-99B3-051372331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8E4920-D165-1B4B-8D11-644BC73E2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427-D4A3-9344-B8C5-E9D47314E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935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C4451-3B70-0945-8097-512AC8C94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13276-A69D-9242-8285-8779F69CD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068F20-5E70-6249-8BC5-B9B4D76FA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8F3D94-BBFC-714A-A5BC-9BA4BC7543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D2726A-C00F-2F4E-A787-8D58E6EA7D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7B425B-1809-C845-AA70-30C8D608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CECC7-0D72-BC48-890D-5DBD31E25ED1}" type="datetime1">
              <a:rPr lang="en-GB" smtClean="0"/>
              <a:t>15/09/2021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4E52FA-CAAC-294E-92EA-01C154B32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D2B55B-3EF2-3F4F-AA35-CD78A7470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427-D4A3-9344-B8C5-E9D47314E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051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78EEE-77A6-6F4E-9977-8D320E131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4F382B-0AC3-E84B-8D64-F64D439C3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549A9-257E-F940-8DC1-609C991E780A}" type="datetime1">
              <a:rPr lang="en-GB" smtClean="0"/>
              <a:t>15/09/2021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4BA2E-1561-214C-BF9D-A6480FD7B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B70BCE-A4B5-D84E-929F-5B593C69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427-D4A3-9344-B8C5-E9D47314E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885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21F3D3-3031-2F45-90B9-E9C268CDB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2EA9-0E74-8543-8AC9-266E011A4AAD}" type="datetime1">
              <a:rPr lang="en-GB" smtClean="0"/>
              <a:t>15/09/2021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DC4DC2-9924-FE49-B625-68E564724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A0751-C2E9-414A-B118-70FCE612D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427-D4A3-9344-B8C5-E9D47314E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226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576CB-B7C6-C546-989C-451436B39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26123-195D-D94E-BA41-66B3244E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0ADB8-3C23-5A49-A67B-D99093B5F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1C87BD-FAF4-7045-9613-8E95B94C6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B7F8D-3A06-D945-9A18-65F3E51E5A8C}" type="datetime1">
              <a:rPr lang="en-GB" smtClean="0"/>
              <a:t>15/09/2021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5A67E2-588D-0747-A623-6BFC237A0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C09B2-B275-D547-97C8-8ADB19DDD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427-D4A3-9344-B8C5-E9D47314E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335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BC1C6-3A57-FD47-9BC4-76F7A711F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29CEFC-2304-8842-9C64-D33905BDF5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2FB6E-6D99-934D-9896-D8DD4AD99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74014-AFC5-C143-8C25-DDAD0C249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364E9-711D-4745-BC9C-1240394DFB2F}" type="datetime1">
              <a:rPr lang="en-GB" smtClean="0"/>
              <a:t>15/09/2021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6E57A7-728B-3E4E-852E-7290231A8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761632-9933-5A46-B77C-5601B7F87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427-D4A3-9344-B8C5-E9D47314E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657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B1E73-991A-114A-8699-7ACDB9337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99DB4-5090-C74A-AB26-0DCDA648A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90B59-1775-8346-9FBA-5B7D8014F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F78E0-5811-EC4A-9BE9-0BC0055D1A47}" type="datetime1">
              <a:rPr lang="en-GB" smtClean="0"/>
              <a:t>15/09/2021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AED53-8988-C349-8AC6-BFAD06710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F3544-816E-1841-B507-A3F484F4E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427-D4A3-9344-B8C5-E9D47314E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62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485AE6-C6E3-C94B-AD73-3FB9AFC92F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FAA0B-E4FB-9F4E-BD87-FC95870173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89A21-A8D3-A34A-99D2-F13048BD8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75A4-8626-A94D-BE12-537535FC1E3D}" type="datetime1">
              <a:rPr lang="en-GB" smtClean="0"/>
              <a:t>15/09/2021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D83D0-BF36-7D47-9FC7-FDEA507DA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F8CFB-D93A-8D4E-8BB6-E847AAEA5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E1427-D4A3-9344-B8C5-E9D47314E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884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92D35C-5AD0-2F43-8D42-C616BD0C5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B74C-1C1D-7A45-B5DF-2AC4BC5D3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785D4-0B8E-FA4D-A52A-715B83E292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9E0CA-7C7A-4349-9DF9-40E6072AB7B4}" type="datetime1">
              <a:rPr lang="en-GB" smtClean="0"/>
              <a:t>15/09/2021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7D952-2918-CE4D-8002-ECA9B55D63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Hannes Becher @ OH-KNOW - ForBio k-mer workshop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44768-0695-604A-A8A0-E005621566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E1427-D4A3-9344-B8C5-E9D47314E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22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bryoevolgen.com/" TargetMode="External"/><Relationship Id="rId5" Type="http://schemas.openxmlformats.org/officeDocument/2006/relationships/hyperlink" Target="https://twitter.com/hannes_becher" TargetMode="External"/><Relationship Id="rId4" Type="http://schemas.openxmlformats.org/officeDocument/2006/relationships/hyperlink" Target="https://github.com/hannesbecher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8.xml"/><Relationship Id="rId21" Type="http://schemas.openxmlformats.org/officeDocument/2006/relationships/customXml" Target="../ink/ink13.xml"/><Relationship Id="rId34" Type="http://schemas.openxmlformats.org/officeDocument/2006/relationships/customXml" Target="../ink/ink23.xml"/><Relationship Id="rId42" Type="http://schemas.openxmlformats.org/officeDocument/2006/relationships/customXml" Target="../ink/ink27.xml"/><Relationship Id="rId47" Type="http://schemas.openxmlformats.org/officeDocument/2006/relationships/image" Target="../media/image57.png"/><Relationship Id="rId50" Type="http://schemas.openxmlformats.org/officeDocument/2006/relationships/customXml" Target="../ink/ink31.xml"/><Relationship Id="rId55" Type="http://schemas.openxmlformats.org/officeDocument/2006/relationships/image" Target="../media/image61.png"/><Relationship Id="rId68" Type="http://schemas.openxmlformats.org/officeDocument/2006/relationships/image" Target="../media/image9.png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2.png"/><Relationship Id="rId29" Type="http://schemas.openxmlformats.org/officeDocument/2006/relationships/customXml" Target="../ink/ink20.xml"/><Relationship Id="rId11" Type="http://schemas.openxmlformats.org/officeDocument/2006/relationships/customXml" Target="../ink/ink5.xml"/><Relationship Id="rId24" Type="http://schemas.openxmlformats.org/officeDocument/2006/relationships/customXml" Target="../ink/ink16.xml"/><Relationship Id="rId32" Type="http://schemas.openxmlformats.org/officeDocument/2006/relationships/customXml" Target="../ink/ink22.xml"/><Relationship Id="rId37" Type="http://schemas.openxmlformats.org/officeDocument/2006/relationships/image" Target="../media/image52.png"/><Relationship Id="rId40" Type="http://schemas.openxmlformats.org/officeDocument/2006/relationships/customXml" Target="../ink/ink26.xml"/><Relationship Id="rId45" Type="http://schemas.openxmlformats.org/officeDocument/2006/relationships/image" Target="../media/image56.png"/><Relationship Id="rId53" Type="http://schemas.openxmlformats.org/officeDocument/2006/relationships/image" Target="../media/image60.png"/><Relationship Id="rId58" Type="http://schemas.openxmlformats.org/officeDocument/2006/relationships/customXml" Target="../ink/ink35.xml"/><Relationship Id="rId66" Type="http://schemas.openxmlformats.org/officeDocument/2006/relationships/image" Target="../media/image6.png"/><Relationship Id="rId5" Type="http://schemas.openxmlformats.org/officeDocument/2006/relationships/customXml" Target="../ink/ink2.xml"/><Relationship Id="rId19" Type="http://schemas.openxmlformats.org/officeDocument/2006/relationships/customXml" Target="../ink/ink11.xml"/><Relationship Id="rId14" Type="http://schemas.openxmlformats.org/officeDocument/2006/relationships/customXml" Target="../ink/ink7.xml"/><Relationship Id="rId22" Type="http://schemas.openxmlformats.org/officeDocument/2006/relationships/customXml" Target="../ink/ink14.xml"/><Relationship Id="rId27" Type="http://schemas.openxmlformats.org/officeDocument/2006/relationships/customXml" Target="../ink/ink19.xml"/><Relationship Id="rId30" Type="http://schemas.openxmlformats.org/officeDocument/2006/relationships/customXml" Target="../ink/ink21.xml"/><Relationship Id="rId35" Type="http://schemas.openxmlformats.org/officeDocument/2006/relationships/image" Target="../media/image51.png"/><Relationship Id="rId43" Type="http://schemas.openxmlformats.org/officeDocument/2006/relationships/image" Target="../media/image55.png"/><Relationship Id="rId48" Type="http://schemas.openxmlformats.org/officeDocument/2006/relationships/customXml" Target="../ink/ink30.xml"/><Relationship Id="rId56" Type="http://schemas.openxmlformats.org/officeDocument/2006/relationships/customXml" Target="../ink/ink34.xml"/><Relationship Id="rId64" Type="http://schemas.openxmlformats.org/officeDocument/2006/relationships/image" Target="../media/image8.png"/><Relationship Id="rId69" Type="http://schemas.openxmlformats.org/officeDocument/2006/relationships/image" Target="../media/image10.png"/><Relationship Id="rId8" Type="http://schemas.openxmlformats.org/officeDocument/2006/relationships/image" Target="../media/image45.png"/><Relationship Id="rId51" Type="http://schemas.openxmlformats.org/officeDocument/2006/relationships/image" Target="../media/image59.png"/><Relationship Id="rId3" Type="http://schemas.openxmlformats.org/officeDocument/2006/relationships/customXml" Target="../ink/ink1.xml"/><Relationship Id="rId12" Type="http://schemas.openxmlformats.org/officeDocument/2006/relationships/image" Target="../media/image47.png"/><Relationship Id="rId17" Type="http://schemas.openxmlformats.org/officeDocument/2006/relationships/customXml" Target="../ink/ink9.xml"/><Relationship Id="rId25" Type="http://schemas.openxmlformats.org/officeDocument/2006/relationships/customXml" Target="../ink/ink17.xml"/><Relationship Id="rId33" Type="http://schemas.openxmlformats.org/officeDocument/2006/relationships/image" Target="../media/image50.png"/><Relationship Id="rId38" Type="http://schemas.openxmlformats.org/officeDocument/2006/relationships/customXml" Target="../ink/ink25.xml"/><Relationship Id="rId46" Type="http://schemas.openxmlformats.org/officeDocument/2006/relationships/customXml" Target="../ink/ink29.xml"/><Relationship Id="rId59" Type="http://schemas.openxmlformats.org/officeDocument/2006/relationships/image" Target="../media/image63.png"/><Relationship Id="rId67" Type="http://schemas.openxmlformats.org/officeDocument/2006/relationships/image" Target="../media/image7.png"/><Relationship Id="rId20" Type="http://schemas.openxmlformats.org/officeDocument/2006/relationships/customXml" Target="../ink/ink12.xml"/><Relationship Id="rId41" Type="http://schemas.openxmlformats.org/officeDocument/2006/relationships/image" Target="../media/image54.png"/><Relationship Id="rId54" Type="http://schemas.openxmlformats.org/officeDocument/2006/relationships/customXml" Target="../ink/ink3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15" Type="http://schemas.openxmlformats.org/officeDocument/2006/relationships/customXml" Target="../ink/ink8.xml"/><Relationship Id="rId23" Type="http://schemas.openxmlformats.org/officeDocument/2006/relationships/customXml" Target="../ink/ink15.xml"/><Relationship Id="rId28" Type="http://schemas.openxmlformats.org/officeDocument/2006/relationships/image" Target="../media/image4.png"/><Relationship Id="rId36" Type="http://schemas.openxmlformats.org/officeDocument/2006/relationships/customXml" Target="../ink/ink24.xml"/><Relationship Id="rId49" Type="http://schemas.openxmlformats.org/officeDocument/2006/relationships/image" Target="../media/image58.png"/><Relationship Id="rId57" Type="http://schemas.openxmlformats.org/officeDocument/2006/relationships/image" Target="../media/image62.png"/><Relationship Id="rId10" Type="http://schemas.openxmlformats.org/officeDocument/2006/relationships/image" Target="../media/image46.png"/><Relationship Id="rId31" Type="http://schemas.openxmlformats.org/officeDocument/2006/relationships/image" Target="../media/image49.png"/><Relationship Id="rId44" Type="http://schemas.openxmlformats.org/officeDocument/2006/relationships/customXml" Target="../ink/ink28.xml"/><Relationship Id="rId52" Type="http://schemas.openxmlformats.org/officeDocument/2006/relationships/customXml" Target="../ink/ink32.xml"/><Relationship Id="rId65" Type="http://schemas.openxmlformats.org/officeDocument/2006/relationships/image" Target="../media/image5.emf"/><Relationship Id="rId4" Type="http://schemas.openxmlformats.org/officeDocument/2006/relationships/image" Target="../media/image43.pn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customXml" Target="../ink/ink10.xml"/><Relationship Id="rId39" Type="http://schemas.openxmlformats.org/officeDocument/2006/relationships/image" Target="../media/image5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3.mov"/><Relationship Id="rId7" Type="http://schemas.openxmlformats.org/officeDocument/2006/relationships/image" Target="../media/image21.png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3.mo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annes_becher" TargetMode="External"/><Relationship Id="rId2" Type="http://schemas.openxmlformats.org/officeDocument/2006/relationships/hyperlink" Target="https://github.com/hannesbecher/shiny-k-mers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bryoevolge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3B8C97-98CE-4B4D-ABA8-84857773C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4285" y="2967658"/>
            <a:ext cx="3504825" cy="1735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8686A2-F4B4-5947-82A2-430EBF9D18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Allo</a:t>
            </a:r>
            <a:r>
              <a:rPr lang="en-GB" dirty="0"/>
              <a:t> or auto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32C0D4-4EA6-4D49-A8F5-14376390CC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Or: “What do I expect my k-</a:t>
            </a:r>
            <a:r>
              <a:rPr lang="en-GB" dirty="0" err="1"/>
              <a:t>mer</a:t>
            </a:r>
            <a:r>
              <a:rPr lang="en-GB" dirty="0"/>
              <a:t> spectrum to look like?”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F74513-5315-9B43-975A-2FA7D1723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24" y="298571"/>
            <a:ext cx="3819548" cy="189105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E850A88-53E1-2846-85F5-108633465FBA}"/>
              </a:ext>
            </a:extLst>
          </p:cNvPr>
          <p:cNvSpPr/>
          <p:nvPr/>
        </p:nvSpPr>
        <p:spPr>
          <a:xfrm>
            <a:off x="9445240" y="5550372"/>
            <a:ext cx="127000" cy="1103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A0E566-71D2-BE4F-AEC6-EB0F864BD73C}"/>
              </a:ext>
            </a:extLst>
          </p:cNvPr>
          <p:cNvSpPr/>
          <p:nvPr/>
        </p:nvSpPr>
        <p:spPr>
          <a:xfrm>
            <a:off x="9680760" y="5550372"/>
            <a:ext cx="127000" cy="1103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B7A90A-CD55-C94A-B56C-2CCDD7472FFA}"/>
              </a:ext>
            </a:extLst>
          </p:cNvPr>
          <p:cNvCxnSpPr>
            <a:cxnSpLocks/>
          </p:cNvCxnSpPr>
          <p:nvPr/>
        </p:nvCxnSpPr>
        <p:spPr>
          <a:xfrm flipV="1">
            <a:off x="9508740" y="5125796"/>
            <a:ext cx="12700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A2D060-D800-7747-95E7-6B9258FFB094}"/>
              </a:ext>
            </a:extLst>
          </p:cNvPr>
          <p:cNvCxnSpPr>
            <a:cxnSpLocks/>
          </p:cNvCxnSpPr>
          <p:nvPr/>
        </p:nvCxnSpPr>
        <p:spPr>
          <a:xfrm flipH="1" flipV="1">
            <a:off x="9635740" y="5125796"/>
            <a:ext cx="10852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40D2401-DB06-5645-85C5-4BCAC35AFABC}"/>
              </a:ext>
            </a:extLst>
          </p:cNvPr>
          <p:cNvSpPr/>
          <p:nvPr/>
        </p:nvSpPr>
        <p:spPr>
          <a:xfrm>
            <a:off x="10281381" y="5550372"/>
            <a:ext cx="127000" cy="110308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6A8C18-5160-BC46-969D-0C194130AD13}"/>
              </a:ext>
            </a:extLst>
          </p:cNvPr>
          <p:cNvSpPr/>
          <p:nvPr/>
        </p:nvSpPr>
        <p:spPr>
          <a:xfrm>
            <a:off x="10516901" y="5550372"/>
            <a:ext cx="127000" cy="110308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B62BFB-2291-6145-92B2-2EADC223E00E}"/>
              </a:ext>
            </a:extLst>
          </p:cNvPr>
          <p:cNvCxnSpPr>
            <a:cxnSpLocks/>
          </p:cNvCxnSpPr>
          <p:nvPr/>
        </p:nvCxnSpPr>
        <p:spPr>
          <a:xfrm flipV="1">
            <a:off x="10344881" y="5125796"/>
            <a:ext cx="12700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71C56B9-03AE-0B43-9671-6D002CADC8E3}"/>
              </a:ext>
            </a:extLst>
          </p:cNvPr>
          <p:cNvCxnSpPr>
            <a:cxnSpLocks/>
          </p:cNvCxnSpPr>
          <p:nvPr/>
        </p:nvCxnSpPr>
        <p:spPr>
          <a:xfrm flipH="1" flipV="1">
            <a:off x="10471881" y="5125796"/>
            <a:ext cx="10852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542A47A-20CC-1140-AC55-D54E9987EF12}"/>
              </a:ext>
            </a:extLst>
          </p:cNvPr>
          <p:cNvCxnSpPr>
            <a:cxnSpLocks/>
          </p:cNvCxnSpPr>
          <p:nvPr/>
        </p:nvCxnSpPr>
        <p:spPr>
          <a:xfrm flipV="1">
            <a:off x="9635740" y="3969097"/>
            <a:ext cx="441583" cy="11072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47C8E7B-8AEA-064C-8C80-868EC6ABB310}"/>
              </a:ext>
            </a:extLst>
          </p:cNvPr>
          <p:cNvCxnSpPr>
            <a:cxnSpLocks/>
          </p:cNvCxnSpPr>
          <p:nvPr/>
        </p:nvCxnSpPr>
        <p:spPr>
          <a:xfrm flipH="1" flipV="1">
            <a:off x="10077323" y="3969097"/>
            <a:ext cx="394559" cy="11072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25DF026-C3C2-0D43-962F-05597F82E663}"/>
              </a:ext>
            </a:extLst>
          </p:cNvPr>
          <p:cNvGrpSpPr/>
          <p:nvPr/>
        </p:nvGrpSpPr>
        <p:grpSpPr>
          <a:xfrm>
            <a:off x="9423014" y="5782314"/>
            <a:ext cx="175198" cy="99335"/>
            <a:chOff x="8023224" y="3609065"/>
            <a:chExt cx="175198" cy="99335"/>
          </a:xfrm>
        </p:grpSpPr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45ABBE0F-F173-4A43-99F5-AA4AA09E3D0E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riangle 17">
              <a:extLst>
                <a:ext uri="{FF2B5EF4-FFF2-40B4-BE49-F238E27FC236}">
                  <a16:creationId xmlns:a16="http://schemas.microsoft.com/office/drawing/2014/main" id="{048DED9F-A5FD-F345-875F-760EE00D0C16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52D8F5B-F25C-3D48-98BF-604F2BED954F}"/>
              </a:ext>
            </a:extLst>
          </p:cNvPr>
          <p:cNvGrpSpPr/>
          <p:nvPr/>
        </p:nvGrpSpPr>
        <p:grpSpPr>
          <a:xfrm>
            <a:off x="9658531" y="5782313"/>
            <a:ext cx="175198" cy="99335"/>
            <a:chOff x="8023224" y="3609065"/>
            <a:chExt cx="175198" cy="99335"/>
          </a:xfrm>
        </p:grpSpPr>
        <p:sp>
          <p:nvSpPr>
            <p:cNvPr id="20" name="Triangle 19">
              <a:extLst>
                <a:ext uri="{FF2B5EF4-FFF2-40B4-BE49-F238E27FC236}">
                  <a16:creationId xmlns:a16="http://schemas.microsoft.com/office/drawing/2014/main" id="{2E067F6A-DE71-2A4F-94BE-8CF1421DCB48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8DE31CA4-BFA0-A441-88B9-A7975B063963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B4956B6-747A-A144-B37B-0E941A5060BF}"/>
              </a:ext>
            </a:extLst>
          </p:cNvPr>
          <p:cNvGrpSpPr/>
          <p:nvPr/>
        </p:nvGrpSpPr>
        <p:grpSpPr>
          <a:xfrm>
            <a:off x="10257282" y="5782312"/>
            <a:ext cx="175198" cy="99335"/>
            <a:chOff x="8023224" y="3609065"/>
            <a:chExt cx="175198" cy="99335"/>
          </a:xfrm>
        </p:grpSpPr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F7E214BE-F1F1-8842-BC42-10D79801AA06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riangle 23">
              <a:extLst>
                <a:ext uri="{FF2B5EF4-FFF2-40B4-BE49-F238E27FC236}">
                  <a16:creationId xmlns:a16="http://schemas.microsoft.com/office/drawing/2014/main" id="{86E1F157-7683-FF4B-A260-7A92F938517E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CCB3862-A9F8-1942-B118-0C3EE65CA530}"/>
              </a:ext>
            </a:extLst>
          </p:cNvPr>
          <p:cNvGrpSpPr/>
          <p:nvPr/>
        </p:nvGrpSpPr>
        <p:grpSpPr>
          <a:xfrm>
            <a:off x="10492802" y="5782312"/>
            <a:ext cx="175198" cy="99335"/>
            <a:chOff x="8023224" y="3609065"/>
            <a:chExt cx="175198" cy="99335"/>
          </a:xfrm>
        </p:grpSpPr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9B3AD734-D8CD-FF41-9BAA-2C6C5D3F589F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riangle 26">
              <a:extLst>
                <a:ext uri="{FF2B5EF4-FFF2-40B4-BE49-F238E27FC236}">
                  <a16:creationId xmlns:a16="http://schemas.microsoft.com/office/drawing/2014/main" id="{93262E00-0BE3-9748-9949-A2BBDD73134E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D64DA96D-6E29-C94A-A5F1-6996CCAE9D4C}"/>
              </a:ext>
            </a:extLst>
          </p:cNvPr>
          <p:cNvSpPr/>
          <p:nvPr/>
        </p:nvSpPr>
        <p:spPr>
          <a:xfrm>
            <a:off x="2508007" y="2088154"/>
            <a:ext cx="127000" cy="1103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134A0D5-E31F-454B-83F2-7D32D8E532AF}"/>
              </a:ext>
            </a:extLst>
          </p:cNvPr>
          <p:cNvSpPr/>
          <p:nvPr/>
        </p:nvSpPr>
        <p:spPr>
          <a:xfrm>
            <a:off x="2743527" y="2088154"/>
            <a:ext cx="127000" cy="1103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8E17D4C-CD0C-C745-8C32-34EDC351E6CE}"/>
              </a:ext>
            </a:extLst>
          </p:cNvPr>
          <p:cNvCxnSpPr>
            <a:cxnSpLocks/>
          </p:cNvCxnSpPr>
          <p:nvPr/>
        </p:nvCxnSpPr>
        <p:spPr>
          <a:xfrm flipV="1">
            <a:off x="2571507" y="1672858"/>
            <a:ext cx="298186" cy="35763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2D957F7-4D1C-0248-81C6-B7F755187141}"/>
              </a:ext>
            </a:extLst>
          </p:cNvPr>
          <p:cNvCxnSpPr>
            <a:cxnSpLocks/>
          </p:cNvCxnSpPr>
          <p:nvPr/>
        </p:nvCxnSpPr>
        <p:spPr>
          <a:xfrm flipH="1" flipV="1">
            <a:off x="3014583" y="1672858"/>
            <a:ext cx="320764" cy="35763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F16B5FF-6BBA-1149-9FAC-F6F7B2CE3F10}"/>
              </a:ext>
            </a:extLst>
          </p:cNvPr>
          <p:cNvGrpSpPr/>
          <p:nvPr/>
        </p:nvGrpSpPr>
        <p:grpSpPr>
          <a:xfrm>
            <a:off x="2485781" y="2320096"/>
            <a:ext cx="175198" cy="99335"/>
            <a:chOff x="8023224" y="3609065"/>
            <a:chExt cx="175198" cy="99335"/>
          </a:xfrm>
        </p:grpSpPr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id="{90D7A79E-3366-4243-856A-AE663F41F4C6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Triangle 33">
              <a:extLst>
                <a:ext uri="{FF2B5EF4-FFF2-40B4-BE49-F238E27FC236}">
                  <a16:creationId xmlns:a16="http://schemas.microsoft.com/office/drawing/2014/main" id="{B762F9CF-CC14-EE45-9151-F078A02B5E30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CBE890D-C8FB-034C-BDE2-B0E529B7FB00}"/>
              </a:ext>
            </a:extLst>
          </p:cNvPr>
          <p:cNvGrpSpPr/>
          <p:nvPr/>
        </p:nvGrpSpPr>
        <p:grpSpPr>
          <a:xfrm>
            <a:off x="2721298" y="2320095"/>
            <a:ext cx="175198" cy="99335"/>
            <a:chOff x="8023224" y="3609065"/>
            <a:chExt cx="175198" cy="99335"/>
          </a:xfrm>
        </p:grpSpPr>
        <p:sp>
          <p:nvSpPr>
            <p:cNvPr id="36" name="Triangle 35">
              <a:extLst>
                <a:ext uri="{FF2B5EF4-FFF2-40B4-BE49-F238E27FC236}">
                  <a16:creationId xmlns:a16="http://schemas.microsoft.com/office/drawing/2014/main" id="{4967CA04-C1E5-0049-B71F-DBF9BA22F26B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Triangle 36">
              <a:extLst>
                <a:ext uri="{FF2B5EF4-FFF2-40B4-BE49-F238E27FC236}">
                  <a16:creationId xmlns:a16="http://schemas.microsoft.com/office/drawing/2014/main" id="{479E1740-7398-8C4A-91FE-0DD2DB479F91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3214061A-AC9A-8946-B01E-B60304780ED1}"/>
              </a:ext>
            </a:extLst>
          </p:cNvPr>
          <p:cNvSpPr/>
          <p:nvPr/>
        </p:nvSpPr>
        <p:spPr>
          <a:xfrm>
            <a:off x="3007600" y="2089786"/>
            <a:ext cx="127000" cy="1103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15CF4F6-6D2A-C74B-97F0-983CAA5BDF54}"/>
              </a:ext>
            </a:extLst>
          </p:cNvPr>
          <p:cNvSpPr/>
          <p:nvPr/>
        </p:nvSpPr>
        <p:spPr>
          <a:xfrm>
            <a:off x="3243120" y="2089786"/>
            <a:ext cx="127000" cy="1103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4CC3BC5-5CE4-4946-B42B-6F91AE672329}"/>
              </a:ext>
            </a:extLst>
          </p:cNvPr>
          <p:cNvGrpSpPr/>
          <p:nvPr/>
        </p:nvGrpSpPr>
        <p:grpSpPr>
          <a:xfrm>
            <a:off x="2985374" y="2321728"/>
            <a:ext cx="175198" cy="99335"/>
            <a:chOff x="8023224" y="3609065"/>
            <a:chExt cx="175198" cy="99335"/>
          </a:xfrm>
        </p:grpSpPr>
        <p:sp>
          <p:nvSpPr>
            <p:cNvPr id="41" name="Triangle 40">
              <a:extLst>
                <a:ext uri="{FF2B5EF4-FFF2-40B4-BE49-F238E27FC236}">
                  <a16:creationId xmlns:a16="http://schemas.microsoft.com/office/drawing/2014/main" id="{A174AC55-6DAC-984E-9782-0F40AE5C74D6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Triangle 41">
              <a:extLst>
                <a:ext uri="{FF2B5EF4-FFF2-40B4-BE49-F238E27FC236}">
                  <a16:creationId xmlns:a16="http://schemas.microsoft.com/office/drawing/2014/main" id="{803674E1-BDB2-F64A-A967-F1641C901452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63622D8-2900-1C49-A843-21EDEC6D415E}"/>
              </a:ext>
            </a:extLst>
          </p:cNvPr>
          <p:cNvGrpSpPr/>
          <p:nvPr/>
        </p:nvGrpSpPr>
        <p:grpSpPr>
          <a:xfrm>
            <a:off x="3220891" y="2321727"/>
            <a:ext cx="175198" cy="99335"/>
            <a:chOff x="8023224" y="3609065"/>
            <a:chExt cx="175198" cy="99335"/>
          </a:xfrm>
        </p:grpSpPr>
        <p:sp>
          <p:nvSpPr>
            <p:cNvPr id="44" name="Triangle 43">
              <a:extLst>
                <a:ext uri="{FF2B5EF4-FFF2-40B4-BE49-F238E27FC236}">
                  <a16:creationId xmlns:a16="http://schemas.microsoft.com/office/drawing/2014/main" id="{DBC878B5-4CDF-894F-8660-C556C1EB4634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Triangle 44">
              <a:extLst>
                <a:ext uri="{FF2B5EF4-FFF2-40B4-BE49-F238E27FC236}">
                  <a16:creationId xmlns:a16="http://schemas.microsoft.com/office/drawing/2014/main" id="{2169D0F1-3353-7E44-82BD-470D8384C1FE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71D72C6-DB39-1045-993F-C0AF49C72ABF}"/>
              </a:ext>
            </a:extLst>
          </p:cNvPr>
          <p:cNvCxnSpPr>
            <a:cxnSpLocks/>
          </p:cNvCxnSpPr>
          <p:nvPr/>
        </p:nvCxnSpPr>
        <p:spPr>
          <a:xfrm flipV="1">
            <a:off x="2796268" y="1672858"/>
            <a:ext cx="12700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F12B02A-86EE-8B4D-AAEC-9204C658711A}"/>
              </a:ext>
            </a:extLst>
          </p:cNvPr>
          <p:cNvCxnSpPr>
            <a:cxnSpLocks/>
          </p:cNvCxnSpPr>
          <p:nvPr/>
        </p:nvCxnSpPr>
        <p:spPr>
          <a:xfrm flipH="1" flipV="1">
            <a:off x="2960323" y="1672858"/>
            <a:ext cx="10852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3DED4A8-1F72-2F4E-98FF-5F6ECEAFE117}"/>
              </a:ext>
            </a:extLst>
          </p:cNvPr>
          <p:cNvSpPr txBox="1"/>
          <p:nvPr/>
        </p:nvSpPr>
        <p:spPr>
          <a:xfrm>
            <a:off x="3658767" y="4413315"/>
            <a:ext cx="4766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Hannes Becher, University of Edinburgh </a:t>
            </a:r>
          </a:p>
          <a:p>
            <a:r>
              <a:rPr lang="en-GB" dirty="0"/>
              <a:t>GitHub:	</a:t>
            </a:r>
            <a:r>
              <a:rPr lang="en-GB" dirty="0">
                <a:hlinkClick r:id="rId4"/>
              </a:rPr>
              <a:t>https://github.com/hannesbecher</a:t>
            </a:r>
            <a:endParaRPr lang="en-GB" dirty="0"/>
          </a:p>
          <a:p>
            <a:r>
              <a:rPr lang="en-GB" dirty="0"/>
              <a:t>Twitter:	</a:t>
            </a:r>
            <a:r>
              <a:rPr lang="en-GB" dirty="0">
                <a:hlinkClick r:id="rId5"/>
              </a:rPr>
              <a:t>https://twitter.com/hannes_becher</a:t>
            </a:r>
            <a:endParaRPr lang="en-GB" dirty="0"/>
          </a:p>
          <a:p>
            <a:r>
              <a:rPr lang="en-GB" dirty="0"/>
              <a:t>Web:	</a:t>
            </a:r>
            <a:r>
              <a:rPr lang="en-GB" dirty="0">
                <a:hlinkClick r:id="rId6"/>
              </a:rPr>
              <a:t>http://bryoevolgen.com</a:t>
            </a:r>
            <a:r>
              <a:rPr lang="en-GB" dirty="0"/>
              <a:t> </a:t>
            </a:r>
          </a:p>
          <a:p>
            <a:r>
              <a:rPr lang="en-GB" dirty="0"/>
              <a:t>Email:	</a:t>
            </a:r>
            <a:r>
              <a:rPr lang="en-GB" dirty="0" err="1"/>
              <a:t>hbecher</a:t>
            </a:r>
            <a:r>
              <a:rPr lang="en-GB" dirty="0"/>
              <a:t>[at]</a:t>
            </a:r>
            <a:r>
              <a:rPr lang="en-GB" dirty="0" err="1"/>
              <a:t>ed.ac.uk</a:t>
            </a:r>
            <a:r>
              <a:rPr lang="en-GB" dirty="0"/>
              <a:t> 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78E92665-0D0C-1845-8BE6-6CFF1F0F4F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92802" y="166057"/>
            <a:ext cx="1446386" cy="1957237"/>
          </a:xfrm>
          <a:prstGeom prst="rect">
            <a:avLst/>
          </a:prstGeom>
        </p:spPr>
      </p:pic>
      <p:sp>
        <p:nvSpPr>
          <p:cNvPr id="52" name="Footer Placeholder 51">
            <a:extLst>
              <a:ext uri="{FF2B5EF4-FFF2-40B4-BE49-F238E27FC236}">
                <a16:creationId xmlns:a16="http://schemas.microsoft.com/office/drawing/2014/main" id="{92F09DD2-0D4E-E94B-81BB-62AB0CB8D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Hannes Becher @ OH-KNOW - </a:t>
            </a:r>
            <a:r>
              <a:rPr lang="en-GB" dirty="0" err="1"/>
              <a:t>ForBio</a:t>
            </a:r>
            <a:r>
              <a:rPr lang="en-GB" dirty="0"/>
              <a:t> k-</a:t>
            </a:r>
            <a:r>
              <a:rPr lang="en-GB" dirty="0" err="1"/>
              <a:t>mer</a:t>
            </a:r>
            <a:r>
              <a:rPr lang="en-GB" dirty="0"/>
              <a:t> workshop 2021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D315AF1-61B8-FE42-8937-6FCFC98834B4}"/>
              </a:ext>
            </a:extLst>
          </p:cNvPr>
          <p:cNvSpPr txBox="1"/>
          <p:nvPr/>
        </p:nvSpPr>
        <p:spPr>
          <a:xfrm>
            <a:off x="1989898" y="71203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4330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5371-7577-C144-8269-2E613F235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51409-6A0E-E24D-A324-89406418D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005764" cy="2517775"/>
          </a:xfrm>
        </p:spPr>
        <p:txBody>
          <a:bodyPr/>
          <a:lstStyle/>
          <a:p>
            <a:r>
              <a:rPr lang="en-GB" dirty="0"/>
              <a:t>Types of tetraploids</a:t>
            </a:r>
          </a:p>
          <a:p>
            <a:r>
              <a:rPr lang="en-GB" dirty="0"/>
              <a:t>From </a:t>
            </a:r>
            <a:r>
              <a:rPr lang="en-GB" dirty="0" err="1"/>
              <a:t>popgen</a:t>
            </a:r>
            <a:r>
              <a:rPr lang="en-GB" dirty="0"/>
              <a:t> to k-</a:t>
            </a:r>
            <a:r>
              <a:rPr lang="en-GB" dirty="0" err="1"/>
              <a:t>mer</a:t>
            </a:r>
            <a:r>
              <a:rPr lang="en-GB" dirty="0"/>
              <a:t> spectra</a:t>
            </a:r>
          </a:p>
          <a:p>
            <a:r>
              <a:rPr lang="en-GB" dirty="0"/>
              <a:t>Fitting parameters (the interactive </a:t>
            </a:r>
            <a:r>
              <a:rPr lang="en-GB" dirty="0" err="1"/>
              <a:t>Tetmer</a:t>
            </a:r>
            <a:r>
              <a:rPr lang="en-GB" dirty="0"/>
              <a:t> app)</a:t>
            </a:r>
          </a:p>
          <a:p>
            <a:r>
              <a:rPr lang="en-GB" dirty="0"/>
              <a:t>Summary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75803-8C3C-6E40-8A8C-E60B23FE9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</p:spTree>
    <p:extLst>
      <p:ext uri="{BB962C8B-B14F-4D97-AF65-F5344CB8AC3E}">
        <p14:creationId xmlns:p14="http://schemas.microsoft.com/office/powerpoint/2010/main" val="1843626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9D239EE7-D1FF-6444-A42B-284193AF7B87}"/>
              </a:ext>
            </a:extLst>
          </p:cNvPr>
          <p:cNvGrpSpPr/>
          <p:nvPr/>
        </p:nvGrpSpPr>
        <p:grpSpPr>
          <a:xfrm>
            <a:off x="5529605" y="336142"/>
            <a:ext cx="3819548" cy="3379583"/>
            <a:chOff x="5529605" y="336142"/>
            <a:chExt cx="3819548" cy="3379583"/>
          </a:xfrm>
        </p:grpSpPr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79CDA8D6-FB6E-C14E-974B-C5500E6DA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29605" y="336142"/>
              <a:ext cx="3819548" cy="189105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863A08D-A6B8-D544-B471-8D7C2F385E54}"/>
                </a:ext>
              </a:extLst>
            </p:cNvPr>
            <p:cNvSpPr/>
            <p:nvPr/>
          </p:nvSpPr>
          <p:spPr>
            <a:xfrm>
              <a:off x="6848216" y="2611007"/>
              <a:ext cx="127000" cy="11030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1EF8AFF-F4A1-664F-A06B-6E319AA07D9E}"/>
                </a:ext>
              </a:extLst>
            </p:cNvPr>
            <p:cNvSpPr/>
            <p:nvPr/>
          </p:nvSpPr>
          <p:spPr>
            <a:xfrm>
              <a:off x="7083736" y="2611007"/>
              <a:ext cx="127000" cy="11030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44C1C53-DCF1-214F-AE23-F1B06CD19F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11716" y="2195711"/>
              <a:ext cx="298186" cy="35763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96AB875-C86C-5644-A6C4-2A357BAF18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54792" y="2195711"/>
              <a:ext cx="320764" cy="35763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F345B3A-0B38-8246-8442-FBC0927D0D10}"/>
                </a:ext>
              </a:extLst>
            </p:cNvPr>
            <p:cNvGrpSpPr/>
            <p:nvPr/>
          </p:nvGrpSpPr>
          <p:grpSpPr>
            <a:xfrm>
              <a:off x="6825990" y="2842949"/>
              <a:ext cx="175198" cy="99335"/>
              <a:chOff x="8023224" y="3609065"/>
              <a:chExt cx="175198" cy="99335"/>
            </a:xfrm>
          </p:grpSpPr>
          <p:sp>
            <p:nvSpPr>
              <p:cNvPr id="38" name="Triangle 37">
                <a:extLst>
                  <a:ext uri="{FF2B5EF4-FFF2-40B4-BE49-F238E27FC236}">
                    <a16:creationId xmlns:a16="http://schemas.microsoft.com/office/drawing/2014/main" id="{76DCCC46-E014-E84E-9B9B-7AA135B5BEEE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Triangle 38">
                <a:extLst>
                  <a:ext uri="{FF2B5EF4-FFF2-40B4-BE49-F238E27FC236}">
                    <a16:creationId xmlns:a16="http://schemas.microsoft.com/office/drawing/2014/main" id="{8EDC5BF8-1CED-3542-BE7C-E4C442366965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AF2EB91-C8A5-314E-B5E6-DE70873B4767}"/>
                </a:ext>
              </a:extLst>
            </p:cNvPr>
            <p:cNvGrpSpPr/>
            <p:nvPr/>
          </p:nvGrpSpPr>
          <p:grpSpPr>
            <a:xfrm>
              <a:off x="7061507" y="2842948"/>
              <a:ext cx="175198" cy="99335"/>
              <a:chOff x="8023224" y="3609065"/>
              <a:chExt cx="175198" cy="99335"/>
            </a:xfrm>
          </p:grpSpPr>
          <p:sp>
            <p:nvSpPr>
              <p:cNvPr id="41" name="Triangle 40">
                <a:extLst>
                  <a:ext uri="{FF2B5EF4-FFF2-40B4-BE49-F238E27FC236}">
                    <a16:creationId xmlns:a16="http://schemas.microsoft.com/office/drawing/2014/main" id="{EB855E0E-5412-E24B-A2E6-C76ED59FB64D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Triangle 41">
                <a:extLst>
                  <a:ext uri="{FF2B5EF4-FFF2-40B4-BE49-F238E27FC236}">
                    <a16:creationId xmlns:a16="http://schemas.microsoft.com/office/drawing/2014/main" id="{DB9F608C-B10C-7A4B-896E-56B85D83675A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22C6C89-876F-7F42-A142-B842932F0AFF}"/>
                </a:ext>
              </a:extLst>
            </p:cNvPr>
            <p:cNvSpPr/>
            <p:nvPr/>
          </p:nvSpPr>
          <p:spPr>
            <a:xfrm>
              <a:off x="7347809" y="2612639"/>
              <a:ext cx="127000" cy="11030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0666466-CD91-9742-9A47-956CDCC2C0E8}"/>
                </a:ext>
              </a:extLst>
            </p:cNvPr>
            <p:cNvSpPr/>
            <p:nvPr/>
          </p:nvSpPr>
          <p:spPr>
            <a:xfrm>
              <a:off x="7583329" y="2612639"/>
              <a:ext cx="127000" cy="11030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16D9D33D-4669-1840-A341-FD94BC942D15}"/>
                </a:ext>
              </a:extLst>
            </p:cNvPr>
            <p:cNvGrpSpPr/>
            <p:nvPr/>
          </p:nvGrpSpPr>
          <p:grpSpPr>
            <a:xfrm>
              <a:off x="7325583" y="2844581"/>
              <a:ext cx="175198" cy="99335"/>
              <a:chOff x="8023224" y="3609065"/>
              <a:chExt cx="175198" cy="99335"/>
            </a:xfrm>
          </p:grpSpPr>
          <p:sp>
            <p:nvSpPr>
              <p:cNvPr id="52" name="Triangle 51">
                <a:extLst>
                  <a:ext uri="{FF2B5EF4-FFF2-40B4-BE49-F238E27FC236}">
                    <a16:creationId xmlns:a16="http://schemas.microsoft.com/office/drawing/2014/main" id="{AE9E650D-9C80-6243-AD57-3BC10DC73B8F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Triangle 52">
                <a:extLst>
                  <a:ext uri="{FF2B5EF4-FFF2-40B4-BE49-F238E27FC236}">
                    <a16:creationId xmlns:a16="http://schemas.microsoft.com/office/drawing/2014/main" id="{141AEFC9-0B01-0742-8C1C-478DE4818029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346D473-0D4B-BE42-BD26-76FD25C5206E}"/>
                </a:ext>
              </a:extLst>
            </p:cNvPr>
            <p:cNvGrpSpPr/>
            <p:nvPr/>
          </p:nvGrpSpPr>
          <p:grpSpPr>
            <a:xfrm>
              <a:off x="7561100" y="2844580"/>
              <a:ext cx="175198" cy="99335"/>
              <a:chOff x="8023224" y="3609065"/>
              <a:chExt cx="175198" cy="99335"/>
            </a:xfrm>
          </p:grpSpPr>
          <p:sp>
            <p:nvSpPr>
              <p:cNvPr id="55" name="Triangle 54">
                <a:extLst>
                  <a:ext uri="{FF2B5EF4-FFF2-40B4-BE49-F238E27FC236}">
                    <a16:creationId xmlns:a16="http://schemas.microsoft.com/office/drawing/2014/main" id="{7CC5D710-48D2-984F-96DE-1275540A8D74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Triangle 55">
                <a:extLst>
                  <a:ext uri="{FF2B5EF4-FFF2-40B4-BE49-F238E27FC236}">
                    <a16:creationId xmlns:a16="http://schemas.microsoft.com/office/drawing/2014/main" id="{2A2B62B1-1BD2-184A-BEA1-7E73CC7013C5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8EF8472-0657-9848-B447-3EA09AFD7F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36477" y="2195711"/>
              <a:ext cx="127000" cy="3669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B237E41-2A62-EF45-84AA-E148BD2789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00532" y="2195711"/>
              <a:ext cx="108520" cy="3669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7558FA-EAA6-7C40-A69E-38AB2E298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tetraploids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EBFB9-36D7-E64B-B9EC-82F6CB0C3C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err="1"/>
              <a:t>Autotetraploids</a:t>
            </a:r>
            <a:r>
              <a:rPr lang="en-GB" dirty="0"/>
              <a:t>: four homologous genomes</a:t>
            </a:r>
          </a:p>
          <a:p>
            <a:r>
              <a:rPr lang="en-GB" dirty="0"/>
              <a:t>Allotetraploids:</a:t>
            </a:r>
          </a:p>
          <a:p>
            <a:pPr lvl="1"/>
            <a:r>
              <a:rPr lang="en-GB" dirty="0"/>
              <a:t>two pairs of homologous genomes</a:t>
            </a:r>
          </a:p>
          <a:p>
            <a:pPr lvl="1"/>
            <a:r>
              <a:rPr lang="en-GB" dirty="0"/>
              <a:t>pairs </a:t>
            </a:r>
            <a:r>
              <a:rPr lang="en-GB" dirty="0" err="1"/>
              <a:t>homeologous</a:t>
            </a:r>
            <a:r>
              <a:rPr lang="en-GB" dirty="0"/>
              <a:t> to each other</a:t>
            </a:r>
          </a:p>
          <a:p>
            <a:r>
              <a:rPr lang="en-GB" dirty="0"/>
              <a:t>They have different k-</a:t>
            </a:r>
            <a:r>
              <a:rPr lang="en-GB" dirty="0" err="1"/>
              <a:t>mer</a:t>
            </a:r>
            <a:r>
              <a:rPr lang="en-GB" dirty="0"/>
              <a:t> spectra</a:t>
            </a:r>
          </a:p>
          <a:p>
            <a:r>
              <a:rPr lang="en-GB" dirty="0"/>
              <a:t>Characterisation of k-</a:t>
            </a:r>
            <a:r>
              <a:rPr lang="en-GB" dirty="0" err="1"/>
              <a:t>mer</a:t>
            </a:r>
            <a:r>
              <a:rPr lang="en-GB" dirty="0"/>
              <a:t> spectra – frequency of “block” types:</a:t>
            </a:r>
          </a:p>
          <a:p>
            <a:pPr lvl="1"/>
            <a:r>
              <a:rPr lang="en-GB" dirty="0" err="1"/>
              <a:t>abbb</a:t>
            </a:r>
            <a:endParaRPr lang="en-GB" dirty="0"/>
          </a:p>
          <a:p>
            <a:pPr lvl="1"/>
            <a:r>
              <a:rPr lang="en-GB" dirty="0" err="1"/>
              <a:t>aabb</a:t>
            </a:r>
            <a:endParaRPr lang="en-GB" dirty="0"/>
          </a:p>
          <a:p>
            <a:pPr lvl="1"/>
            <a:r>
              <a:rPr lang="en-GB" dirty="0" err="1"/>
              <a:t>abcc</a:t>
            </a:r>
            <a:endParaRPr lang="en-GB" dirty="0"/>
          </a:p>
          <a:p>
            <a:r>
              <a:rPr lang="en-GB" dirty="0"/>
              <a:t>Block-wise SFS machinery developed by Konrad Lohse: Lohse et al. (2011, 2016)</a:t>
            </a:r>
            <a:r>
              <a:rPr lang="en-GB" i="1" dirty="0"/>
              <a:t> Genetics</a:t>
            </a:r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BB65A18-7172-774F-972F-61411B401F2A}"/>
              </a:ext>
            </a:extLst>
          </p:cNvPr>
          <p:cNvGrpSpPr/>
          <p:nvPr/>
        </p:nvGrpSpPr>
        <p:grpSpPr>
          <a:xfrm>
            <a:off x="8544891" y="2710554"/>
            <a:ext cx="3504825" cy="3595748"/>
            <a:chOff x="8544891" y="2710554"/>
            <a:chExt cx="3504825" cy="3595748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243D436C-B136-4D40-88A6-6D087A57B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44891" y="2710554"/>
              <a:ext cx="3504825" cy="173523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60B67E0-70C9-6847-BA06-5B7F44FC9D84}"/>
                </a:ext>
              </a:extLst>
            </p:cNvPr>
            <p:cNvSpPr/>
            <p:nvPr/>
          </p:nvSpPr>
          <p:spPr>
            <a:xfrm>
              <a:off x="9838247" y="5203216"/>
              <a:ext cx="127000" cy="11030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B94BCA2-F04E-4344-B59D-A29400CDE2E4}"/>
                </a:ext>
              </a:extLst>
            </p:cNvPr>
            <p:cNvSpPr/>
            <p:nvPr/>
          </p:nvSpPr>
          <p:spPr>
            <a:xfrm>
              <a:off x="10073767" y="5203216"/>
              <a:ext cx="127000" cy="11030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4051A1E-99F4-9B4B-902C-CFE456A5B1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1747" y="4778640"/>
              <a:ext cx="127000" cy="3669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D8D111E-DFAA-8F4C-B6B5-55B0C90848D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028747" y="4778640"/>
              <a:ext cx="108520" cy="3669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BE6C90D-7BB7-9D4D-ABFE-CC602BC1653B}"/>
                </a:ext>
              </a:extLst>
            </p:cNvPr>
            <p:cNvSpPr/>
            <p:nvPr/>
          </p:nvSpPr>
          <p:spPr>
            <a:xfrm>
              <a:off x="10674388" y="5203216"/>
              <a:ext cx="127000" cy="110308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BC3D47F-3A68-6741-9B96-65B34C6839D9}"/>
                </a:ext>
              </a:extLst>
            </p:cNvPr>
            <p:cNvSpPr/>
            <p:nvPr/>
          </p:nvSpPr>
          <p:spPr>
            <a:xfrm>
              <a:off x="10909908" y="5203216"/>
              <a:ext cx="127000" cy="110308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A3590E1-FFD2-2347-83C0-1827692BCF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37888" y="4778640"/>
              <a:ext cx="127000" cy="3669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7DD7492-A39C-6E48-927A-B6C2E59FE0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64888" y="4778640"/>
              <a:ext cx="108520" cy="3669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CADD0E2-AA53-E34E-A0BF-66C645E832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8747" y="3621941"/>
              <a:ext cx="441583" cy="110727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CDA9536-F1C5-D842-B473-B427418C940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470330" y="3621941"/>
              <a:ext cx="394559" cy="110727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DF958AC-76E6-0544-B7DF-768B415CA53C}"/>
                </a:ext>
              </a:extLst>
            </p:cNvPr>
            <p:cNvGrpSpPr/>
            <p:nvPr/>
          </p:nvGrpSpPr>
          <p:grpSpPr>
            <a:xfrm>
              <a:off x="9816021" y="5435158"/>
              <a:ext cx="175198" cy="99335"/>
              <a:chOff x="8023224" y="3609065"/>
              <a:chExt cx="175198" cy="99335"/>
            </a:xfrm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60A6E9AF-0F1A-E64C-A181-D86F14B01ED3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ED4D1984-6B3C-BF4B-86A8-FFA44F4FDFE2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35C6F8A-EC7E-1046-B6AF-ABB4AB53183E}"/>
                </a:ext>
              </a:extLst>
            </p:cNvPr>
            <p:cNvGrpSpPr/>
            <p:nvPr/>
          </p:nvGrpSpPr>
          <p:grpSpPr>
            <a:xfrm>
              <a:off x="10051538" y="5435157"/>
              <a:ext cx="175198" cy="99335"/>
              <a:chOff x="8023224" y="3609065"/>
              <a:chExt cx="175198" cy="99335"/>
            </a:xfrm>
          </p:grpSpPr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8A36A166-3419-EB41-B1EC-ED8E48B1E29D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389BDD46-0F75-F041-B76E-538DDD42509F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71F5AF7-4AD4-464C-9FF7-A5324C12D9B1}"/>
                </a:ext>
              </a:extLst>
            </p:cNvPr>
            <p:cNvGrpSpPr/>
            <p:nvPr/>
          </p:nvGrpSpPr>
          <p:grpSpPr>
            <a:xfrm>
              <a:off x="10650289" y="5435156"/>
              <a:ext cx="175198" cy="99335"/>
              <a:chOff x="8023224" y="3609065"/>
              <a:chExt cx="175198" cy="99335"/>
            </a:xfrm>
          </p:grpSpPr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1261AD27-84A0-FC48-A210-F36C3CA5195D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1E45D60F-388A-7143-8EF8-CD800B6976C5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2342EC9-3041-B442-ACEE-B377B2E2FEB4}"/>
                </a:ext>
              </a:extLst>
            </p:cNvPr>
            <p:cNvGrpSpPr/>
            <p:nvPr/>
          </p:nvGrpSpPr>
          <p:grpSpPr>
            <a:xfrm>
              <a:off x="10885809" y="5435156"/>
              <a:ext cx="175198" cy="99335"/>
              <a:chOff x="8023224" y="3609065"/>
              <a:chExt cx="175198" cy="99335"/>
            </a:xfrm>
          </p:grpSpPr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86D5363D-66B9-D54C-A479-F636C7A07809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1602DF9D-DE1B-2542-9D98-8DCAA7666D14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120B6-DD1A-1E4C-8CCD-499C7979A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</p:spTree>
    <p:extLst>
      <p:ext uri="{BB962C8B-B14F-4D97-AF65-F5344CB8AC3E}">
        <p14:creationId xmlns:p14="http://schemas.microsoft.com/office/powerpoint/2010/main" val="2828242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A7BFE-C634-8F4C-957B-760F37E11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Genetic models of k-</a:t>
            </a:r>
            <a:r>
              <a:rPr lang="en-GB" dirty="0" err="1"/>
              <a:t>mer</a:t>
            </a:r>
            <a:r>
              <a:rPr lang="en-GB" dirty="0"/>
              <a:t> spectra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3C1A0-DB28-204C-AC47-5E83A14B72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Block type frequencies depend on population parameters:</a:t>
            </a:r>
          </a:p>
          <a:p>
            <a:pPr lvl="1"/>
            <a:r>
              <a:rPr lang="en-GB" dirty="0"/>
              <a:t>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GB" dirty="0"/>
              <a:t> (</a:t>
            </a:r>
            <a:r>
              <a:rPr lang="en-GB" i="1" dirty="0" err="1"/>
              <a:t>θ</a:t>
            </a:r>
            <a:r>
              <a:rPr lang="en-GB" dirty="0"/>
              <a:t>)</a:t>
            </a:r>
          </a:p>
          <a:p>
            <a:pPr lvl="2"/>
            <a:r>
              <a:rPr lang="en-GB" dirty="0"/>
              <a:t>Genetic diversity in a population</a:t>
            </a:r>
          </a:p>
          <a:p>
            <a:pPr lvl="2"/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GB" i="1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GB" i="1" dirty="0">
                <a:latin typeface="Calibri" panose="020F0502020204030204" pitchFamily="34" charset="0"/>
                <a:cs typeface="Calibri" panose="020F0502020204030204" pitchFamily="34" charset="0"/>
              </a:rPr>
              <a:t> * effective </a:t>
            </a:r>
            <a:r>
              <a:rPr lang="en-GB" i="1" dirty="0" err="1">
                <a:latin typeface="Calibri" panose="020F0502020204030204" pitchFamily="34" charset="0"/>
                <a:cs typeface="Calibri" panose="020F0502020204030204" pitchFamily="34" charset="0"/>
              </a:rPr>
              <a:t>popsize</a:t>
            </a:r>
            <a:r>
              <a:rPr lang="en-GB" i="1" dirty="0">
                <a:latin typeface="Calibri" panose="020F0502020204030204" pitchFamily="34" charset="0"/>
                <a:cs typeface="Calibri" panose="020F0502020204030204" pitchFamily="34" charset="0"/>
              </a:rPr>
              <a:t> * mutation rate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GB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&gt;= 0)</a:t>
            </a:r>
          </a:p>
          <a:p>
            <a:pPr lvl="2"/>
            <a:r>
              <a:rPr lang="en-GB" dirty="0"/>
              <a:t>In a diploid, proportion of k-</a:t>
            </a:r>
            <a:r>
              <a:rPr lang="en-GB" dirty="0" err="1"/>
              <a:t>mer</a:t>
            </a:r>
            <a:r>
              <a:rPr lang="en-GB" dirty="0"/>
              <a:t> sites that are different between the genomes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271E2-408C-FF4C-B433-44E17786F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693E8FA-3ECC-7940-BBC8-7D832B11CE71}"/>
              </a:ext>
            </a:extLst>
          </p:cNvPr>
          <p:cNvGrpSpPr/>
          <p:nvPr/>
        </p:nvGrpSpPr>
        <p:grpSpPr>
          <a:xfrm>
            <a:off x="7409221" y="2326477"/>
            <a:ext cx="3277806" cy="3203583"/>
            <a:chOff x="7409221" y="2326477"/>
            <a:chExt cx="3277806" cy="3203583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5DF19A33-8677-8842-8A73-DDEA1298C62D}"/>
                </a:ext>
              </a:extLst>
            </p:cNvPr>
            <p:cNvSpPr/>
            <p:nvPr/>
          </p:nvSpPr>
          <p:spPr>
            <a:xfrm>
              <a:off x="7409221" y="2586526"/>
              <a:ext cx="412955" cy="89473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0C5E67-FB22-9049-B7CD-E6DB73270675}"/>
                </a:ext>
              </a:extLst>
            </p:cNvPr>
            <p:cNvCxnSpPr/>
            <p:nvPr/>
          </p:nvCxnSpPr>
          <p:spPr>
            <a:xfrm>
              <a:off x="7530871" y="2704010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3FF9E8D-886D-C840-BFC9-CD2115ED1BD4}"/>
                </a:ext>
              </a:extLst>
            </p:cNvPr>
            <p:cNvCxnSpPr/>
            <p:nvPr/>
          </p:nvCxnSpPr>
          <p:spPr>
            <a:xfrm>
              <a:off x="7693103" y="2704010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A5B9515-8EA8-6544-B696-FC8CF7E817BC}"/>
                </a:ext>
              </a:extLst>
            </p:cNvPr>
            <p:cNvSpPr/>
            <p:nvPr/>
          </p:nvSpPr>
          <p:spPr>
            <a:xfrm>
              <a:off x="8360492" y="3063170"/>
              <a:ext cx="412955" cy="89473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D6C1FB3-B140-CA4A-A470-9191560A3837}"/>
                </a:ext>
              </a:extLst>
            </p:cNvPr>
            <p:cNvCxnSpPr/>
            <p:nvPr/>
          </p:nvCxnSpPr>
          <p:spPr>
            <a:xfrm>
              <a:off x="8482142" y="3180654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457F565-BF43-3846-824E-46AD652BE279}"/>
                </a:ext>
              </a:extLst>
            </p:cNvPr>
            <p:cNvCxnSpPr/>
            <p:nvPr/>
          </p:nvCxnSpPr>
          <p:spPr>
            <a:xfrm>
              <a:off x="8644374" y="3180654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204A7C87-5B1E-F94E-A74E-682C83EC3EBC}"/>
                </a:ext>
              </a:extLst>
            </p:cNvPr>
            <p:cNvSpPr/>
            <p:nvPr/>
          </p:nvSpPr>
          <p:spPr>
            <a:xfrm>
              <a:off x="9389168" y="2326477"/>
              <a:ext cx="412955" cy="89473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AA6BEB-F5D8-2749-A349-70542E0E745D}"/>
                </a:ext>
              </a:extLst>
            </p:cNvPr>
            <p:cNvCxnSpPr/>
            <p:nvPr/>
          </p:nvCxnSpPr>
          <p:spPr>
            <a:xfrm>
              <a:off x="9510818" y="2443961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A3B4B26-F010-4A40-87DD-CF76D04D0BBC}"/>
                </a:ext>
              </a:extLst>
            </p:cNvPr>
            <p:cNvCxnSpPr/>
            <p:nvPr/>
          </p:nvCxnSpPr>
          <p:spPr>
            <a:xfrm>
              <a:off x="9673050" y="2443961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8AA27D85-1322-454D-B3C8-547CEABB4419}"/>
                </a:ext>
              </a:extLst>
            </p:cNvPr>
            <p:cNvSpPr/>
            <p:nvPr/>
          </p:nvSpPr>
          <p:spPr>
            <a:xfrm>
              <a:off x="9243502" y="3849248"/>
              <a:ext cx="412955" cy="89473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3ABB3F7-50A2-0445-885D-3D592F1D6977}"/>
                </a:ext>
              </a:extLst>
            </p:cNvPr>
            <p:cNvCxnSpPr/>
            <p:nvPr/>
          </p:nvCxnSpPr>
          <p:spPr>
            <a:xfrm>
              <a:off x="9365152" y="3966732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A6D5800-7410-6142-8CC8-6E6A6B0E289A}"/>
                </a:ext>
              </a:extLst>
            </p:cNvPr>
            <p:cNvCxnSpPr/>
            <p:nvPr/>
          </p:nvCxnSpPr>
          <p:spPr>
            <a:xfrm>
              <a:off x="9527384" y="3966732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D989B5F6-45B4-4340-B8F2-FA67A2B73738}"/>
                </a:ext>
              </a:extLst>
            </p:cNvPr>
            <p:cNvSpPr/>
            <p:nvPr/>
          </p:nvSpPr>
          <p:spPr>
            <a:xfrm>
              <a:off x="7820935" y="4296615"/>
              <a:ext cx="412955" cy="89473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135148-10EA-5749-B693-8EC2A00AD3EC}"/>
                </a:ext>
              </a:extLst>
            </p:cNvPr>
            <p:cNvCxnSpPr/>
            <p:nvPr/>
          </p:nvCxnSpPr>
          <p:spPr>
            <a:xfrm>
              <a:off x="7942585" y="4414099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D82F086-3C58-D44E-9769-08B3E564BBA7}"/>
                </a:ext>
              </a:extLst>
            </p:cNvPr>
            <p:cNvCxnSpPr/>
            <p:nvPr/>
          </p:nvCxnSpPr>
          <p:spPr>
            <a:xfrm>
              <a:off x="8104817" y="4414099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CA18BCCA-7426-6448-90E2-33CC28B6D926}"/>
                </a:ext>
              </a:extLst>
            </p:cNvPr>
            <p:cNvSpPr/>
            <p:nvPr/>
          </p:nvSpPr>
          <p:spPr>
            <a:xfrm>
              <a:off x="10131404" y="4635325"/>
              <a:ext cx="412955" cy="89473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BF84893-C8BF-E947-A4AE-53455F037415}"/>
                </a:ext>
              </a:extLst>
            </p:cNvPr>
            <p:cNvCxnSpPr/>
            <p:nvPr/>
          </p:nvCxnSpPr>
          <p:spPr>
            <a:xfrm>
              <a:off x="10253054" y="4752809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51CCBBE-1784-8C4E-8814-ACFC5FF3A160}"/>
                </a:ext>
              </a:extLst>
            </p:cNvPr>
            <p:cNvCxnSpPr/>
            <p:nvPr/>
          </p:nvCxnSpPr>
          <p:spPr>
            <a:xfrm>
              <a:off x="10415286" y="4752809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0DA23C63-A51F-8045-84BB-0DD9EACB0CD2}"/>
                </a:ext>
              </a:extLst>
            </p:cNvPr>
            <p:cNvSpPr/>
            <p:nvPr/>
          </p:nvSpPr>
          <p:spPr>
            <a:xfrm>
              <a:off x="10274072" y="2931881"/>
              <a:ext cx="412955" cy="89473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BD462C5-4A2F-1F4C-8595-58F67C061689}"/>
                </a:ext>
              </a:extLst>
            </p:cNvPr>
            <p:cNvCxnSpPr/>
            <p:nvPr/>
          </p:nvCxnSpPr>
          <p:spPr>
            <a:xfrm>
              <a:off x="10395722" y="3049365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FA1D873-0E2A-5941-A18D-376561DE546D}"/>
                </a:ext>
              </a:extLst>
            </p:cNvPr>
            <p:cNvCxnSpPr/>
            <p:nvPr/>
          </p:nvCxnSpPr>
          <p:spPr>
            <a:xfrm>
              <a:off x="10557954" y="3049365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942E96C-22CB-C848-BE07-4B2224772440}"/>
              </a:ext>
            </a:extLst>
          </p:cNvPr>
          <p:cNvSpPr txBox="1"/>
          <p:nvPr/>
        </p:nvSpPr>
        <p:spPr>
          <a:xfrm>
            <a:off x="6685874" y="1623359"/>
            <a:ext cx="4514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 </a:t>
            </a:r>
            <a:r>
              <a:rPr lang="en-GB" i="1" dirty="0"/>
              <a:t>panmictic</a:t>
            </a:r>
            <a:r>
              <a:rPr lang="en-GB" dirty="0"/>
              <a:t> (well-mixed, ideal) population</a:t>
            </a:r>
            <a:br>
              <a:rPr lang="en-GB" dirty="0"/>
            </a:br>
            <a:r>
              <a:rPr lang="en-GB" dirty="0"/>
              <a:t>of diploids: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2A6A5E-F62E-6B41-AF65-41B6CDBFB74A}"/>
              </a:ext>
            </a:extLst>
          </p:cNvPr>
          <p:cNvSpPr txBox="1"/>
          <p:nvPr/>
        </p:nvSpPr>
        <p:spPr>
          <a:xfrm>
            <a:off x="6685874" y="5636637"/>
            <a:ext cx="4514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Each individual’s heterozygosity reflects the whole population’s genetic diversity.</a:t>
            </a:r>
          </a:p>
        </p:txBody>
      </p:sp>
    </p:spTree>
    <p:extLst>
      <p:ext uri="{BB962C8B-B14F-4D97-AF65-F5344CB8AC3E}">
        <p14:creationId xmlns:p14="http://schemas.microsoft.com/office/powerpoint/2010/main" val="361834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9" grpId="1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38733-B9E8-5C44-854F-0714F807E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Genetic models of k-</a:t>
            </a:r>
            <a:r>
              <a:rPr lang="en-GB" dirty="0" err="1"/>
              <a:t>mer</a:t>
            </a:r>
            <a:r>
              <a:rPr lang="en-GB" dirty="0"/>
              <a:t> spectra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F579B12-6FB8-6E47-90E6-D256BB87E6E2}"/>
              </a:ext>
            </a:extLst>
          </p:cNvPr>
          <p:cNvGrpSpPr/>
          <p:nvPr/>
        </p:nvGrpSpPr>
        <p:grpSpPr>
          <a:xfrm>
            <a:off x="1034520" y="2399211"/>
            <a:ext cx="2329975" cy="3532320"/>
            <a:chOff x="1034520" y="2399211"/>
            <a:chExt cx="2329975" cy="353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F5EA842-2B36-0147-B588-5AA5CF284545}"/>
                    </a:ext>
                  </a:extLst>
                </p14:cNvPr>
                <p14:cNvContentPartPr/>
                <p14:nvPr/>
              </p14:nvContentPartPr>
              <p14:xfrm>
                <a:off x="1039560" y="2399211"/>
                <a:ext cx="213120" cy="34506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F5EA842-2B36-0147-B588-5AA5CF28454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30545" y="2390211"/>
                  <a:ext cx="230790" cy="346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A2CE4AC-2F36-E646-8B85-3592DB135B00}"/>
                    </a:ext>
                  </a:extLst>
                </p14:cNvPr>
                <p14:cNvContentPartPr/>
                <p14:nvPr/>
              </p14:nvContentPartPr>
              <p14:xfrm>
                <a:off x="1738680" y="2453571"/>
                <a:ext cx="289800" cy="3332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A2CE4AC-2F36-E646-8B85-3592DB135B0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729691" y="2444571"/>
                  <a:ext cx="307418" cy="334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17D4AE0-2050-6B40-A334-6602A37F7AFB}"/>
                    </a:ext>
                  </a:extLst>
                </p14:cNvPr>
                <p14:cNvContentPartPr/>
                <p14:nvPr/>
              </p14:nvContentPartPr>
              <p14:xfrm>
                <a:off x="2469840" y="2543931"/>
                <a:ext cx="151560" cy="32695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17D4AE0-2050-6B40-A334-6602A37F7AF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460861" y="2534931"/>
                  <a:ext cx="169158" cy="328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052B3A97-482E-654C-96F1-415C7FEA8917}"/>
                    </a:ext>
                  </a:extLst>
                </p14:cNvPr>
                <p14:cNvContentPartPr/>
                <p14:nvPr/>
              </p14:nvContentPartPr>
              <p14:xfrm>
                <a:off x="3207840" y="2548971"/>
                <a:ext cx="77400" cy="33825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052B3A97-482E-654C-96F1-415C7FEA891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98840" y="2539971"/>
                  <a:ext cx="95040" cy="34002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900AFF9-8964-CF45-B180-915CA3BC26C9}"/>
                </a:ext>
              </a:extLst>
            </p:cNvPr>
            <p:cNvSpPr/>
            <p:nvPr/>
          </p:nvSpPr>
          <p:spPr>
            <a:xfrm>
              <a:off x="3068194" y="3182888"/>
              <a:ext cx="279291" cy="27929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F98CE0A-46CF-214F-9538-0565A9BBC3C6}"/>
                </a:ext>
              </a:extLst>
            </p:cNvPr>
            <p:cNvSpPr/>
            <p:nvPr/>
          </p:nvSpPr>
          <p:spPr>
            <a:xfrm>
              <a:off x="3062275" y="3711020"/>
              <a:ext cx="279291" cy="27929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06F96A2C-E3B7-0D4F-AAB3-1B85F90B6742}"/>
                </a:ext>
              </a:extLst>
            </p:cNvPr>
            <p:cNvSpPr/>
            <p:nvPr/>
          </p:nvSpPr>
          <p:spPr>
            <a:xfrm>
              <a:off x="2335629" y="3733312"/>
              <a:ext cx="279291" cy="27929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38837A09-2A57-D146-B03E-C5105A8AA5B2}"/>
                </a:ext>
              </a:extLst>
            </p:cNvPr>
            <p:cNvSpPr/>
            <p:nvPr/>
          </p:nvSpPr>
          <p:spPr>
            <a:xfrm>
              <a:off x="3033986" y="4277532"/>
              <a:ext cx="279291" cy="27929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362DEE14-4EED-0E48-B630-CD6BB06AD2FB}"/>
                </a:ext>
              </a:extLst>
            </p:cNvPr>
            <p:cNvSpPr/>
            <p:nvPr/>
          </p:nvSpPr>
          <p:spPr>
            <a:xfrm>
              <a:off x="2350143" y="4296236"/>
              <a:ext cx="251570" cy="25157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02C1182D-97D5-8046-90A7-E0A761F3E376}"/>
                </a:ext>
              </a:extLst>
            </p:cNvPr>
            <p:cNvSpPr/>
            <p:nvPr/>
          </p:nvSpPr>
          <p:spPr>
            <a:xfrm>
              <a:off x="3085204" y="4848502"/>
              <a:ext cx="279291" cy="27929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2FCBCF4-663B-D148-8E77-780EE9413CDD}"/>
                </a:ext>
              </a:extLst>
            </p:cNvPr>
            <p:cNvSpPr/>
            <p:nvPr/>
          </p:nvSpPr>
          <p:spPr>
            <a:xfrm>
              <a:off x="2412779" y="4941037"/>
              <a:ext cx="251570" cy="25157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Triangle 72">
              <a:extLst>
                <a:ext uri="{FF2B5EF4-FFF2-40B4-BE49-F238E27FC236}">
                  <a16:creationId xmlns:a16="http://schemas.microsoft.com/office/drawing/2014/main" id="{AF6500AE-625B-6E4A-BB74-7E71F43E4E71}"/>
                </a:ext>
              </a:extLst>
            </p:cNvPr>
            <p:cNvSpPr/>
            <p:nvPr/>
          </p:nvSpPr>
          <p:spPr>
            <a:xfrm>
              <a:off x="1840038" y="4863016"/>
              <a:ext cx="323978" cy="279291"/>
            </a:xfrm>
            <a:prstGeom prst="triangl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C263FB0D-4744-6D47-91E1-F17B10FC6574}"/>
                    </a:ext>
                  </a:extLst>
                </p14:cNvPr>
                <p14:cNvContentPartPr/>
                <p14:nvPr/>
              </p14:nvContentPartPr>
              <p14:xfrm>
                <a:off x="3199920" y="3009411"/>
                <a:ext cx="360" cy="3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C263FB0D-4744-6D47-91E1-F17B10FC657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163920" y="297341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DC314DD6-76A0-5A4E-AC9D-22C3817B40E5}"/>
                    </a:ext>
                  </a:extLst>
                </p14:cNvPr>
                <p14:cNvContentPartPr/>
                <p14:nvPr/>
              </p14:nvContentPartPr>
              <p14:xfrm>
                <a:off x="2496840" y="3054051"/>
                <a:ext cx="360" cy="3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DC314DD6-76A0-5A4E-AC9D-22C3817B40E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60840" y="301805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F96818E8-B7B0-6D47-90BA-C766F8967DB3}"/>
                    </a:ext>
                  </a:extLst>
                </p14:cNvPr>
                <p14:cNvContentPartPr/>
                <p14:nvPr/>
              </p14:nvContentPartPr>
              <p14:xfrm>
                <a:off x="1748400" y="2986731"/>
                <a:ext cx="360" cy="3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F96818E8-B7B0-6D47-90BA-C766F8967DB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12400" y="295073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FD393D97-D964-814B-B64F-C21A89080756}"/>
                </a:ext>
              </a:extLst>
            </p:cNvPr>
            <p:cNvGrpSpPr/>
            <p:nvPr/>
          </p:nvGrpSpPr>
          <p:grpSpPr>
            <a:xfrm>
              <a:off x="1034520" y="2959371"/>
              <a:ext cx="8640" cy="695160"/>
              <a:chOff x="1034520" y="2959371"/>
              <a:chExt cx="8640" cy="6951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77" name="Ink 76">
                    <a:extLst>
                      <a:ext uri="{FF2B5EF4-FFF2-40B4-BE49-F238E27FC236}">
                        <a16:creationId xmlns:a16="http://schemas.microsoft.com/office/drawing/2014/main" id="{01286239-BFD5-EE41-A324-22F97712A9AA}"/>
                      </a:ext>
                    </a:extLst>
                  </p14:cNvPr>
                  <p14:cNvContentPartPr/>
                  <p14:nvPr/>
                </p14:nvContentPartPr>
                <p14:xfrm>
                  <a:off x="1042800" y="2959371"/>
                  <a:ext cx="360" cy="360"/>
                </p14:xfrm>
              </p:contentPart>
            </mc:Choice>
            <mc:Fallback xmlns="">
              <p:pic>
                <p:nvPicPr>
                  <p:cNvPr id="77" name="Ink 76">
                    <a:extLst>
                      <a:ext uri="{FF2B5EF4-FFF2-40B4-BE49-F238E27FC236}">
                        <a16:creationId xmlns:a16="http://schemas.microsoft.com/office/drawing/2014/main" id="{01286239-BFD5-EE41-A324-22F97712A9AA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1006800" y="2923731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78" name="Ink 77">
                    <a:extLst>
                      <a:ext uri="{FF2B5EF4-FFF2-40B4-BE49-F238E27FC236}">
                        <a16:creationId xmlns:a16="http://schemas.microsoft.com/office/drawing/2014/main" id="{09ED1D68-B2F4-CF4F-AF9B-23C2EF28B506}"/>
                      </a:ext>
                    </a:extLst>
                  </p14:cNvPr>
                  <p14:cNvContentPartPr/>
                  <p14:nvPr/>
                </p14:nvContentPartPr>
                <p14:xfrm>
                  <a:off x="1034520" y="3654171"/>
                  <a:ext cx="360" cy="360"/>
                </p14:xfrm>
              </p:contentPart>
            </mc:Choice>
            <mc:Fallback xmlns="">
              <p:pic>
                <p:nvPicPr>
                  <p:cNvPr id="78" name="Ink 77">
                    <a:extLst>
                      <a:ext uri="{FF2B5EF4-FFF2-40B4-BE49-F238E27FC236}">
                        <a16:creationId xmlns:a16="http://schemas.microsoft.com/office/drawing/2014/main" id="{09ED1D68-B2F4-CF4F-AF9B-23C2EF28B506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998880" y="3618531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4588E2F0-1F24-9245-87DF-5831300D7385}"/>
                    </a:ext>
                  </a:extLst>
                </p14:cNvPr>
                <p14:cNvContentPartPr/>
                <p14:nvPr/>
              </p14:nvContentPartPr>
              <p14:xfrm>
                <a:off x="1756320" y="3604131"/>
                <a:ext cx="360" cy="3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4588E2F0-1F24-9245-87DF-5831300D738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20320" y="356813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1F884D5C-F39E-904C-B339-4EB40BEA388F}"/>
                    </a:ext>
                  </a:extLst>
                </p14:cNvPr>
                <p14:cNvContentPartPr/>
                <p14:nvPr/>
              </p14:nvContentPartPr>
              <p14:xfrm>
                <a:off x="2446800" y="3566331"/>
                <a:ext cx="360" cy="3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1F884D5C-F39E-904C-B339-4EB40BEA388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10800" y="353033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8B6CCD73-BB11-CE4A-B016-F5042FEF210C}"/>
                </a:ext>
              </a:extLst>
            </p:cNvPr>
            <p:cNvGrpSpPr/>
            <p:nvPr/>
          </p:nvGrpSpPr>
          <p:grpSpPr>
            <a:xfrm>
              <a:off x="3182280" y="3585771"/>
              <a:ext cx="57600" cy="559080"/>
              <a:chOff x="3182280" y="3585771"/>
              <a:chExt cx="57600" cy="5590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82" name="Ink 81">
                    <a:extLst>
                      <a:ext uri="{FF2B5EF4-FFF2-40B4-BE49-F238E27FC236}">
                        <a16:creationId xmlns:a16="http://schemas.microsoft.com/office/drawing/2014/main" id="{E5DB17FB-2DC1-BC48-AE4A-EC42FA6366A0}"/>
                      </a:ext>
                    </a:extLst>
                  </p14:cNvPr>
                  <p14:cNvContentPartPr/>
                  <p14:nvPr/>
                </p14:nvContentPartPr>
                <p14:xfrm>
                  <a:off x="3182280" y="3585771"/>
                  <a:ext cx="360" cy="360"/>
                </p14:xfrm>
              </p:contentPart>
            </mc:Choice>
            <mc:Fallback xmlns="">
              <p:pic>
                <p:nvPicPr>
                  <p:cNvPr id="82" name="Ink 81">
                    <a:extLst>
                      <a:ext uri="{FF2B5EF4-FFF2-40B4-BE49-F238E27FC236}">
                        <a16:creationId xmlns:a16="http://schemas.microsoft.com/office/drawing/2014/main" id="{E5DB17FB-2DC1-BC48-AE4A-EC42FA6366A0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3146280" y="3549771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83" name="Ink 82">
                    <a:extLst>
                      <a:ext uri="{FF2B5EF4-FFF2-40B4-BE49-F238E27FC236}">
                        <a16:creationId xmlns:a16="http://schemas.microsoft.com/office/drawing/2014/main" id="{EF5330A7-62BE-344B-9C5C-9701FA0B15F4}"/>
                      </a:ext>
                    </a:extLst>
                  </p14:cNvPr>
                  <p14:cNvContentPartPr/>
                  <p14:nvPr/>
                </p14:nvContentPartPr>
                <p14:xfrm>
                  <a:off x="3239520" y="4144491"/>
                  <a:ext cx="360" cy="360"/>
                </p14:xfrm>
              </p:contentPart>
            </mc:Choice>
            <mc:Fallback xmlns="">
              <p:pic>
                <p:nvPicPr>
                  <p:cNvPr id="83" name="Ink 82">
                    <a:extLst>
                      <a:ext uri="{FF2B5EF4-FFF2-40B4-BE49-F238E27FC236}">
                        <a16:creationId xmlns:a16="http://schemas.microsoft.com/office/drawing/2014/main" id="{EF5330A7-62BE-344B-9C5C-9701FA0B15F4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3203520" y="4108491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4520F135-A079-CB43-AE8E-A6EFDBBF3F23}"/>
                    </a:ext>
                  </a:extLst>
                </p14:cNvPr>
                <p14:cNvContentPartPr/>
                <p14:nvPr/>
              </p14:nvContentPartPr>
              <p14:xfrm>
                <a:off x="2501880" y="4154931"/>
                <a:ext cx="360" cy="36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4520F135-A079-CB43-AE8E-A6EFDBBF3F2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65880" y="411893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FDDB15D5-AD38-1D4C-9EAA-6EDA540C0846}"/>
                    </a:ext>
                  </a:extLst>
                </p14:cNvPr>
                <p14:cNvContentPartPr/>
                <p14:nvPr/>
              </p14:nvContentPartPr>
              <p14:xfrm>
                <a:off x="1794120" y="4138731"/>
                <a:ext cx="360" cy="3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FDDB15D5-AD38-1D4C-9EAA-6EDA540C084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58120" y="410273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889CDE86-52AC-2B4D-8B9B-48A6B4F56776}"/>
                    </a:ext>
                  </a:extLst>
                </p14:cNvPr>
                <p14:cNvContentPartPr/>
                <p14:nvPr/>
              </p14:nvContentPartPr>
              <p14:xfrm>
                <a:off x="1039200" y="4211451"/>
                <a:ext cx="360" cy="3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889CDE86-52AC-2B4D-8B9B-48A6B4F5677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03200" y="417545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00CB448-AE8F-C844-BB80-BA7FEBC42865}"/>
                    </a:ext>
                  </a:extLst>
                </p14:cNvPr>
                <p14:cNvContentPartPr/>
                <p14:nvPr/>
              </p14:nvContentPartPr>
              <p14:xfrm>
                <a:off x="1869000" y="4641651"/>
                <a:ext cx="360" cy="3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00CB448-AE8F-C844-BB80-BA7FEBC4286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33000" y="460565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4F06A831-50D2-434B-9D52-526DB644C0CE}"/>
                    </a:ext>
                  </a:extLst>
                </p14:cNvPr>
                <p14:cNvContentPartPr/>
                <p14:nvPr/>
              </p14:nvContentPartPr>
              <p14:xfrm>
                <a:off x="2431320" y="4733811"/>
                <a:ext cx="360" cy="3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4F06A831-50D2-434B-9D52-526DB644C0C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95320" y="469781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6F96C487-DA2C-264A-86FE-0583389B42A6}"/>
                    </a:ext>
                  </a:extLst>
                </p14:cNvPr>
                <p14:cNvContentPartPr/>
                <p14:nvPr/>
              </p14:nvContentPartPr>
              <p14:xfrm>
                <a:off x="3190200" y="4681971"/>
                <a:ext cx="360" cy="3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6F96C487-DA2C-264A-86FE-0583389B42A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154200" y="464597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2B48B624-BF87-B642-99B6-3721D23AA177}"/>
              </a:ext>
            </a:extLst>
          </p:cNvPr>
          <p:cNvSpPr/>
          <p:nvPr/>
        </p:nvSpPr>
        <p:spPr>
          <a:xfrm>
            <a:off x="838200" y="5417389"/>
            <a:ext cx="2664125" cy="724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7D0E1A-1AB3-3442-A2EB-D542A772EE96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979839" y="2381032"/>
            <a:ext cx="2475434" cy="30191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B2B9AFBF-3CE0-2840-9363-D4DD786FF7F5}"/>
                  </a:ext>
                </a:extLst>
              </p14:cNvPr>
              <p14:cNvContentPartPr/>
              <p14:nvPr/>
            </p14:nvContentPartPr>
            <p14:xfrm>
              <a:off x="1104385" y="4759411"/>
              <a:ext cx="360" cy="3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B2B9AFBF-3CE0-2840-9363-D4DD786FF7F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68745" y="4723771"/>
                <a:ext cx="7200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D4110D62-A669-4C41-AB32-7C1CCF42F79D}"/>
              </a:ext>
            </a:extLst>
          </p:cNvPr>
          <p:cNvGrpSpPr/>
          <p:nvPr/>
        </p:nvGrpSpPr>
        <p:grpSpPr>
          <a:xfrm>
            <a:off x="6648745" y="2457571"/>
            <a:ext cx="5188680" cy="3350520"/>
            <a:chOff x="6648745" y="2457571"/>
            <a:chExt cx="5188680" cy="335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708B86C-9325-4142-B17F-E7838080894B}"/>
                    </a:ext>
                  </a:extLst>
                </p14:cNvPr>
                <p14:cNvContentPartPr/>
                <p14:nvPr/>
              </p14:nvContentPartPr>
              <p14:xfrm>
                <a:off x="6822625" y="2497171"/>
                <a:ext cx="179280" cy="31201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708B86C-9325-4142-B17F-E7838080894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813985" y="2488531"/>
                  <a:ext cx="196920" cy="313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6692BA5-EF85-1F41-920F-DDFFED973432}"/>
                    </a:ext>
                  </a:extLst>
                </p14:cNvPr>
                <p14:cNvContentPartPr/>
                <p14:nvPr/>
              </p14:nvContentPartPr>
              <p14:xfrm>
                <a:off x="6939985" y="5275291"/>
                <a:ext cx="4897440" cy="5328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6692BA5-EF85-1F41-920F-DDFFED97343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931345" y="5266291"/>
                  <a:ext cx="4915080" cy="55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E231B3D-755F-F54C-AF96-9C9BEFC9F5D5}"/>
                    </a:ext>
                  </a:extLst>
                </p14:cNvPr>
                <p14:cNvContentPartPr/>
                <p14:nvPr/>
              </p14:nvContentPartPr>
              <p14:xfrm>
                <a:off x="6648745" y="2457571"/>
                <a:ext cx="195480" cy="299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E231B3D-755F-F54C-AF96-9C9BEFC9F5D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640105" y="2448571"/>
                  <a:ext cx="21312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7EBC14A-4EE2-6A42-9870-ECC48592B2FD}"/>
                    </a:ext>
                  </a:extLst>
                </p14:cNvPr>
                <p14:cNvContentPartPr/>
                <p14:nvPr/>
              </p14:nvContentPartPr>
              <p14:xfrm>
                <a:off x="6848905" y="2613811"/>
                <a:ext cx="381600" cy="3135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7EBC14A-4EE2-6A42-9870-ECC48592B2F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840265" y="2605171"/>
                  <a:ext cx="39924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EA0F6E8-EA65-EB42-95CD-CEA73F6596C4}"/>
                    </a:ext>
                  </a:extLst>
                </p14:cNvPr>
                <p14:cNvContentPartPr/>
                <p14:nvPr/>
              </p14:nvContentPartPr>
              <p14:xfrm>
                <a:off x="10527385" y="5047771"/>
                <a:ext cx="725760" cy="4489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EA0F6E8-EA65-EB42-95CD-CEA73F6596C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518745" y="5039131"/>
                  <a:ext cx="74340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908CC82-44C1-8046-A755-570CF8A94767}"/>
                    </a:ext>
                  </a:extLst>
                </p14:cNvPr>
                <p14:cNvContentPartPr/>
                <p14:nvPr/>
              </p14:nvContentPartPr>
              <p14:xfrm>
                <a:off x="9544585" y="5163691"/>
                <a:ext cx="764640" cy="3682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908CC82-44C1-8046-A755-570CF8A9476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535585" y="5154691"/>
                  <a:ext cx="78228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4D0A0B6-1A99-D94D-A7DE-22A64F4B2736}"/>
                    </a:ext>
                  </a:extLst>
                </p14:cNvPr>
                <p14:cNvContentPartPr/>
                <p14:nvPr/>
              </p14:nvContentPartPr>
              <p14:xfrm>
                <a:off x="8221585" y="4988731"/>
                <a:ext cx="838080" cy="5338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4D0A0B6-1A99-D94D-A7DE-22A64F4B273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212585" y="4979731"/>
                  <a:ext cx="855720" cy="55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C8D55A2-32AE-BF47-B2FA-BDF4B883ED51}"/>
                    </a:ext>
                  </a:extLst>
                </p14:cNvPr>
                <p14:cNvContentPartPr/>
                <p14:nvPr/>
              </p14:nvContentPartPr>
              <p14:xfrm>
                <a:off x="7182985" y="5103931"/>
                <a:ext cx="691560" cy="5468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C8D55A2-32AE-BF47-B2FA-BDF4B883ED5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174345" y="5095291"/>
                  <a:ext cx="709200" cy="5644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DBCEE97-DC51-FB48-ADF4-E6318C6C0914}"/>
              </a:ext>
            </a:extLst>
          </p:cNvPr>
          <p:cNvSpPr txBox="1"/>
          <p:nvPr/>
        </p:nvSpPr>
        <p:spPr>
          <a:xfrm>
            <a:off x="10768926" y="2415398"/>
            <a:ext cx="44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D4768F4-AA06-9942-9CC6-5BF7BAE88B64}"/>
              </a:ext>
            </a:extLst>
          </p:cNvPr>
          <p:cNvSpPr txBox="1"/>
          <p:nvPr/>
        </p:nvSpPr>
        <p:spPr>
          <a:xfrm>
            <a:off x="9851652" y="2895602"/>
            <a:ext cx="44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9BFC35-CCC5-1140-BF7E-051D2C821F27}"/>
              </a:ext>
            </a:extLst>
          </p:cNvPr>
          <p:cNvSpPr txBox="1"/>
          <p:nvPr/>
        </p:nvSpPr>
        <p:spPr>
          <a:xfrm>
            <a:off x="7388857" y="2895602"/>
            <a:ext cx="44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E897299-20C8-2F45-8014-8D53455D4CFB}"/>
              </a:ext>
            </a:extLst>
          </p:cNvPr>
          <p:cNvSpPr txBox="1"/>
          <p:nvPr/>
        </p:nvSpPr>
        <p:spPr>
          <a:xfrm>
            <a:off x="8389212" y="3638472"/>
            <a:ext cx="44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6F7BD4D-F0EF-9642-B52D-BAFE3DD21F37}"/>
              </a:ext>
            </a:extLst>
          </p:cNvPr>
          <p:cNvSpPr txBox="1"/>
          <p:nvPr/>
        </p:nvSpPr>
        <p:spPr>
          <a:xfrm>
            <a:off x="8389211" y="4275903"/>
            <a:ext cx="44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5C5A9AA-520D-CE45-A689-3BEA926DE93E}"/>
              </a:ext>
            </a:extLst>
          </p:cNvPr>
          <p:cNvSpPr txBox="1"/>
          <p:nvPr/>
        </p:nvSpPr>
        <p:spPr>
          <a:xfrm>
            <a:off x="7388856" y="4293156"/>
            <a:ext cx="44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EF13F31-386D-6944-B724-5F4107136CCC}"/>
              </a:ext>
            </a:extLst>
          </p:cNvPr>
          <p:cNvSpPr txBox="1"/>
          <p:nvPr/>
        </p:nvSpPr>
        <p:spPr>
          <a:xfrm>
            <a:off x="7385934" y="4717931"/>
            <a:ext cx="44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0539E83-7C97-6147-B683-BFCF5E038935}"/>
              </a:ext>
            </a:extLst>
          </p:cNvPr>
          <p:cNvGrpSpPr/>
          <p:nvPr/>
        </p:nvGrpSpPr>
        <p:grpSpPr>
          <a:xfrm>
            <a:off x="6719305" y="2265331"/>
            <a:ext cx="4713840" cy="3695040"/>
            <a:chOff x="6719305" y="2265331"/>
            <a:chExt cx="4713840" cy="36950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65BD5C5-4BF1-8148-BAD3-195C275265C7}"/>
                    </a:ext>
                  </a:extLst>
                </p14:cNvPr>
                <p14:cNvContentPartPr/>
                <p14:nvPr/>
              </p14:nvContentPartPr>
              <p14:xfrm>
                <a:off x="6732625" y="3431731"/>
                <a:ext cx="4637520" cy="123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65BD5C5-4BF1-8148-BAD3-195C275265C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714985" y="3323731"/>
                  <a:ext cx="467316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8DDD307-AAD9-E94C-841D-DB23AD8B888D}"/>
                    </a:ext>
                  </a:extLst>
                </p14:cNvPr>
                <p14:cNvContentPartPr/>
                <p14:nvPr/>
              </p14:nvContentPartPr>
              <p14:xfrm>
                <a:off x="6790225" y="4007371"/>
                <a:ext cx="4642920" cy="108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8DDD307-AAD9-E94C-841D-DB23AD8B888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772585" y="3899371"/>
                  <a:ext cx="467856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BC8FF46-34BD-244A-B742-338F4354138F}"/>
                    </a:ext>
                  </a:extLst>
                </p14:cNvPr>
                <p14:cNvContentPartPr/>
                <p14:nvPr/>
              </p14:nvContentPartPr>
              <p14:xfrm>
                <a:off x="6719305" y="4717291"/>
                <a:ext cx="4565160" cy="687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BC8FF46-34BD-244A-B742-338F4354138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701305" y="4609291"/>
                  <a:ext cx="460080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A4E1F77-692D-5247-BF68-1D61A22ACD9C}"/>
                    </a:ext>
                  </a:extLst>
                </p14:cNvPr>
                <p14:cNvContentPartPr/>
                <p14:nvPr/>
              </p14:nvContentPartPr>
              <p14:xfrm>
                <a:off x="7950865" y="2355331"/>
                <a:ext cx="54360" cy="34268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A4E1F77-692D-5247-BF68-1D61A22ACD9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933225" y="2247331"/>
                  <a:ext cx="90000" cy="36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D793405-E69A-664F-89A5-9400C21DFFAF}"/>
                    </a:ext>
                  </a:extLst>
                </p14:cNvPr>
                <p14:cNvContentPartPr/>
                <p14:nvPr/>
              </p14:nvContentPartPr>
              <p14:xfrm>
                <a:off x="9288985" y="2377651"/>
                <a:ext cx="73440" cy="34844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D793405-E69A-664F-89A5-9400C21DFFA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270985" y="2269651"/>
                  <a:ext cx="109080" cy="37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0610598-47F6-DD4B-9FA7-E09AA1278626}"/>
                    </a:ext>
                  </a:extLst>
                </p14:cNvPr>
                <p14:cNvContentPartPr/>
                <p14:nvPr/>
              </p14:nvContentPartPr>
              <p14:xfrm>
                <a:off x="10402465" y="2265331"/>
                <a:ext cx="66600" cy="36950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0610598-47F6-DD4B-9FA7-E09AA127862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384465" y="2157691"/>
                  <a:ext cx="102240" cy="39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624D5F4-F132-BD44-A893-1600130EFB54}"/>
                    </a:ext>
                  </a:extLst>
                </p14:cNvPr>
                <p14:cNvContentPartPr/>
                <p14:nvPr/>
              </p14:nvContentPartPr>
              <p14:xfrm>
                <a:off x="6823345" y="2737291"/>
                <a:ext cx="4585680" cy="2113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624D5F4-F132-BD44-A893-1600130EFB5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805705" y="2629651"/>
                  <a:ext cx="4621320" cy="426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6953E48E-DCA0-BB47-9D17-9975C8823B58}"/>
                  </a:ext>
                </a:extLst>
              </p:cNvPr>
              <p:cNvSpPr txBox="1"/>
              <p:nvPr/>
            </p:nvSpPr>
            <p:spPr>
              <a:xfrm>
                <a:off x="3541846" y="5802825"/>
                <a:ext cx="26810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6953E48E-DCA0-BB47-9D17-9975C8823B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846" y="5802825"/>
                <a:ext cx="2681054" cy="276999"/>
              </a:xfrm>
              <a:prstGeom prst="rect">
                <a:avLst/>
              </a:prstGeom>
              <a:blipFill>
                <a:blip r:embed="rId64"/>
                <a:stretch>
                  <a:fillRect r="-46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3048E-721E-D445-A802-045E890AB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Hannes Becher @ OH-KNOW - </a:t>
            </a:r>
            <a:r>
              <a:rPr lang="en-GB" dirty="0" err="1"/>
              <a:t>ForBio</a:t>
            </a:r>
            <a:r>
              <a:rPr lang="en-GB" dirty="0"/>
              <a:t> k-</a:t>
            </a:r>
            <a:r>
              <a:rPr lang="en-GB" dirty="0" err="1"/>
              <a:t>mer</a:t>
            </a:r>
            <a:r>
              <a:rPr lang="en-GB" dirty="0"/>
              <a:t> workshop 2021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82AF09-CC64-1542-8204-976B2283C254}"/>
              </a:ext>
            </a:extLst>
          </p:cNvPr>
          <p:cNvGrpSpPr/>
          <p:nvPr/>
        </p:nvGrpSpPr>
        <p:grpSpPr>
          <a:xfrm>
            <a:off x="870385" y="1801472"/>
            <a:ext cx="10121428" cy="4255781"/>
            <a:chOff x="870385" y="1801472"/>
            <a:chExt cx="10121428" cy="42557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514723-8213-AD42-8B7C-25B7F6F2EA0C}"/>
                </a:ext>
              </a:extLst>
            </p:cNvPr>
            <p:cNvSpPr/>
            <p:nvPr/>
          </p:nvSpPr>
          <p:spPr>
            <a:xfrm>
              <a:off x="870385" y="1801472"/>
              <a:ext cx="10121428" cy="42557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9" name="Content Placeholder 6">
              <a:extLst>
                <a:ext uri="{FF2B5EF4-FFF2-40B4-BE49-F238E27FC236}">
                  <a16:creationId xmlns:a16="http://schemas.microsoft.com/office/drawing/2014/main" id="{C2638382-0C01-E946-BD64-ED40B447B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1973929" y="2107721"/>
              <a:ext cx="8535135" cy="3655519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E9A5E5-8E46-A945-8921-9576EC9EFD61}"/>
                  </a:ext>
                </a:extLst>
              </p:cNvPr>
              <p:cNvSpPr txBox="1"/>
              <p:nvPr/>
            </p:nvSpPr>
            <p:spPr>
              <a:xfrm>
                <a:off x="6732625" y="5806157"/>
                <a:ext cx="1750672" cy="5557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E9A5E5-8E46-A945-8921-9576EC9EF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625" y="5806157"/>
                <a:ext cx="1750672" cy="555793"/>
              </a:xfrm>
              <a:prstGeom prst="rect">
                <a:avLst/>
              </a:prstGeom>
              <a:blipFill>
                <a:blip r:embed="rId66"/>
                <a:stretch>
                  <a:fillRect l="-214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7B9DC3E5-EA27-7747-94EE-856FE108A073}"/>
                  </a:ext>
                </a:extLst>
              </p:cNvPr>
              <p:cNvSpPr txBox="1"/>
              <p:nvPr/>
            </p:nvSpPr>
            <p:spPr>
              <a:xfrm>
                <a:off x="8190785" y="6216657"/>
                <a:ext cx="970073" cy="5557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+6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7B9DC3E5-EA27-7747-94EE-856FE108A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0785" y="6216657"/>
                <a:ext cx="970073" cy="555793"/>
              </a:xfrm>
              <a:prstGeom prst="rect">
                <a:avLst/>
              </a:prstGeom>
              <a:blipFill>
                <a:blip r:embed="rId67"/>
                <a:stretch>
                  <a:fillRect l="-6494" r="-129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9657DDB8-DD71-5542-8F78-BEB88DCBEAFD}"/>
                  </a:ext>
                </a:extLst>
              </p:cNvPr>
              <p:cNvSpPr txBox="1"/>
              <p:nvPr/>
            </p:nvSpPr>
            <p:spPr>
              <a:xfrm>
                <a:off x="9738014" y="5819986"/>
                <a:ext cx="317716" cy="5227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9657DDB8-DD71-5542-8F78-BEB88DCBE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8014" y="5819986"/>
                <a:ext cx="317716" cy="522707"/>
              </a:xfrm>
              <a:prstGeom prst="rect">
                <a:avLst/>
              </a:prstGeom>
              <a:blipFill>
                <a:blip r:embed="rId68"/>
                <a:stretch>
                  <a:fillRect l="-15385" t="-4762" r="-15385" b="-119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FB895B47-548F-434D-82B5-9899C110AAA4}"/>
                  </a:ext>
                </a:extLst>
              </p:cNvPr>
              <p:cNvSpPr txBox="1"/>
              <p:nvPr/>
            </p:nvSpPr>
            <p:spPr>
              <a:xfrm>
                <a:off x="10862386" y="6101750"/>
                <a:ext cx="183320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FB895B47-548F-434D-82B5-9899C110A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2386" y="6101750"/>
                <a:ext cx="183320" cy="520399"/>
              </a:xfrm>
              <a:prstGeom prst="rect">
                <a:avLst/>
              </a:prstGeom>
              <a:blipFill>
                <a:blip r:embed="rId69"/>
                <a:stretch>
                  <a:fillRect l="-33333" t="-4762" r="-33333" b="-9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048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0378 -0.58982 " pathEditMode="relative" ptsTypes="AA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086 -0.35856 " pathEditMode="relative" ptsTypes="AA">
                                      <p:cBhvr>
                                        <p:cTn id="46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3125 -0.29977 " pathEditMode="relative" ptsTypes="AA">
                                      <p:cBhvr>
                                        <p:cTn id="48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319 -0.39769 " pathEditMode="relative" ptsTypes="AA">
                                      <p:cBhvr>
                                        <p:cTn id="50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4" grpId="0"/>
      <p:bldP spid="55" grpId="0"/>
      <p:bldP spid="56" grpId="0"/>
      <p:bldP spid="57" grpId="0"/>
      <p:bldP spid="58" grpId="0"/>
      <p:bldP spid="67" grpId="0"/>
      <p:bldP spid="97" grpId="0"/>
      <p:bldP spid="8" grpId="0"/>
      <p:bldP spid="8" grpId="1"/>
      <p:bldP spid="94" grpId="0"/>
      <p:bldP spid="94" grpId="1"/>
      <p:bldP spid="95" grpId="0"/>
      <p:bldP spid="95" grpId="1"/>
      <p:bldP spid="96" grpId="0"/>
      <p:bldP spid="9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A7BFE-C634-8F4C-957B-760F37E11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Genetic models of k-</a:t>
            </a:r>
            <a:r>
              <a:rPr lang="en-GB" dirty="0" err="1"/>
              <a:t>mer</a:t>
            </a:r>
            <a:r>
              <a:rPr lang="en-GB" dirty="0"/>
              <a:t> spectra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3C1A0-DB28-204C-AC47-5E83A14B72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Block type frequencies depend on population parameters:</a:t>
            </a:r>
          </a:p>
          <a:p>
            <a:pPr lvl="1"/>
            <a:r>
              <a:rPr lang="en-GB" dirty="0"/>
              <a:t>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GB" dirty="0"/>
              <a:t> (</a:t>
            </a:r>
            <a:r>
              <a:rPr lang="en-GB" i="1" dirty="0" err="1"/>
              <a:t>θ</a:t>
            </a:r>
            <a:r>
              <a:rPr lang="en-GB" dirty="0"/>
              <a:t>)</a:t>
            </a:r>
          </a:p>
          <a:p>
            <a:pPr lvl="2"/>
            <a:r>
              <a:rPr lang="en-GB" dirty="0"/>
              <a:t>Genetic diversity in a population</a:t>
            </a:r>
          </a:p>
          <a:p>
            <a:pPr lvl="2"/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GB" i="1" dirty="0">
                <a:latin typeface="Calibri" panose="020F0502020204030204" pitchFamily="34" charset="0"/>
                <a:cs typeface="Calibri" panose="020F0502020204030204" pitchFamily="34" charset="0"/>
              </a:rPr>
              <a:t> = 4 * effective </a:t>
            </a:r>
            <a:r>
              <a:rPr lang="en-GB" i="1" dirty="0" err="1">
                <a:latin typeface="Calibri" panose="020F0502020204030204" pitchFamily="34" charset="0"/>
                <a:cs typeface="Calibri" panose="020F0502020204030204" pitchFamily="34" charset="0"/>
              </a:rPr>
              <a:t>popsize</a:t>
            </a:r>
            <a:r>
              <a:rPr lang="en-GB" i="1" dirty="0">
                <a:latin typeface="Calibri" panose="020F0502020204030204" pitchFamily="34" charset="0"/>
                <a:cs typeface="Calibri" panose="020F0502020204030204" pitchFamily="34" charset="0"/>
              </a:rPr>
              <a:t> * mutation rate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GB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&gt;= 0)</a:t>
            </a:r>
          </a:p>
          <a:p>
            <a:pPr lvl="2"/>
            <a:r>
              <a:rPr lang="en-GB" dirty="0"/>
              <a:t>In a diploid, proportion of k-</a:t>
            </a:r>
            <a:r>
              <a:rPr lang="en-GB" dirty="0" err="1"/>
              <a:t>mer</a:t>
            </a:r>
            <a:r>
              <a:rPr lang="en-GB" dirty="0"/>
              <a:t> sites that are different between the genomes</a:t>
            </a:r>
          </a:p>
          <a:p>
            <a:pPr lvl="1"/>
            <a:r>
              <a:rPr lang="en-GB" i="1" dirty="0"/>
              <a:t>T</a:t>
            </a:r>
            <a:r>
              <a:rPr lang="en-GB" dirty="0"/>
              <a:t> (in allopolyploids)</a:t>
            </a:r>
          </a:p>
          <a:p>
            <a:pPr lvl="2"/>
            <a:r>
              <a:rPr lang="en-GB" dirty="0"/>
              <a:t>Sub-genome divergence</a:t>
            </a:r>
          </a:p>
          <a:p>
            <a:pPr lvl="2"/>
            <a:r>
              <a:rPr lang="en-GB" dirty="0"/>
              <a:t>Time measured in generations</a:t>
            </a:r>
          </a:p>
          <a:p>
            <a:pPr lvl="2"/>
            <a:r>
              <a:rPr lang="en-GB" dirty="0"/>
              <a:t>Scaled by the effective population size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C2FF78-A622-2545-8A9C-1BE70EF1BBE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2689C2-22A4-E541-876D-ACC15ADE211C}"/>
              </a:ext>
            </a:extLst>
          </p:cNvPr>
          <p:cNvGrpSpPr/>
          <p:nvPr/>
        </p:nvGrpSpPr>
        <p:grpSpPr>
          <a:xfrm>
            <a:off x="10005913" y="2458266"/>
            <a:ext cx="1244986" cy="2684361"/>
            <a:chOff x="10005913" y="2458266"/>
            <a:chExt cx="1244986" cy="268436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9666BEA-6808-7F49-8378-91ED85CA4669}"/>
                </a:ext>
              </a:extLst>
            </p:cNvPr>
            <p:cNvSpPr/>
            <p:nvPr/>
          </p:nvSpPr>
          <p:spPr>
            <a:xfrm>
              <a:off x="10028139" y="4039541"/>
              <a:ext cx="127000" cy="11030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0DC7572-4F9D-D74B-B238-866459C232DE}"/>
                </a:ext>
              </a:extLst>
            </p:cNvPr>
            <p:cNvSpPr/>
            <p:nvPr/>
          </p:nvSpPr>
          <p:spPr>
            <a:xfrm>
              <a:off x="10263659" y="4039541"/>
              <a:ext cx="127000" cy="11030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A1F70ED-E5E8-FE4E-BC3B-F47B248822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91639" y="3614965"/>
              <a:ext cx="127000" cy="3669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11AD628-942F-DF44-B61A-E589F90D52A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218639" y="3614965"/>
              <a:ext cx="108520" cy="3669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A83B27-E756-BE46-A01C-8F8DE234D044}"/>
                </a:ext>
              </a:extLst>
            </p:cNvPr>
            <p:cNvSpPr/>
            <p:nvPr/>
          </p:nvSpPr>
          <p:spPr>
            <a:xfrm>
              <a:off x="10864280" y="4039541"/>
              <a:ext cx="127000" cy="110308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CEAD8C4-7655-F44C-9AB4-5898EED9E02B}"/>
                </a:ext>
              </a:extLst>
            </p:cNvPr>
            <p:cNvSpPr/>
            <p:nvPr/>
          </p:nvSpPr>
          <p:spPr>
            <a:xfrm>
              <a:off x="11099800" y="4039541"/>
              <a:ext cx="127000" cy="110308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385970B-FA8F-CF4C-B1E9-97E8D939C2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927780" y="3614965"/>
              <a:ext cx="127000" cy="3669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A0D150F-8445-7A44-AF51-D8DD594DA69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054780" y="3614965"/>
              <a:ext cx="108520" cy="3669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413BA42-F2F4-524D-A95F-77AA0D2AC3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18639" y="2458266"/>
              <a:ext cx="441583" cy="110727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C47A47D-B209-464F-B25F-AD00ACDDD4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660222" y="2458266"/>
              <a:ext cx="394559" cy="110727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76E9524-E6D2-FA4D-9D38-ECBE7AA7A679}"/>
                </a:ext>
              </a:extLst>
            </p:cNvPr>
            <p:cNvGrpSpPr/>
            <p:nvPr/>
          </p:nvGrpSpPr>
          <p:grpSpPr>
            <a:xfrm>
              <a:off x="10005913" y="4271483"/>
              <a:ext cx="175198" cy="99335"/>
              <a:chOff x="8023224" y="3609065"/>
              <a:chExt cx="175198" cy="99335"/>
            </a:xfrm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6823163D-366E-F44C-B016-E2E4D95D2B36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DDA4BD9C-08F0-6C4B-A220-CDF69ECEE7BC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8890C7F-0112-8943-B587-CEB16F270628}"/>
                </a:ext>
              </a:extLst>
            </p:cNvPr>
            <p:cNvGrpSpPr/>
            <p:nvPr/>
          </p:nvGrpSpPr>
          <p:grpSpPr>
            <a:xfrm>
              <a:off x="10241430" y="4271482"/>
              <a:ext cx="175198" cy="99335"/>
              <a:chOff x="8023224" y="3609065"/>
              <a:chExt cx="175198" cy="99335"/>
            </a:xfrm>
          </p:grpSpPr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A65EA4C1-E113-984E-87D5-9F4BD6B0F701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D14DA759-C3DD-5A4B-A887-1A31E658A959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58A3E97-6F7A-D94F-B824-3B1247C5063F}"/>
                </a:ext>
              </a:extLst>
            </p:cNvPr>
            <p:cNvGrpSpPr/>
            <p:nvPr/>
          </p:nvGrpSpPr>
          <p:grpSpPr>
            <a:xfrm>
              <a:off x="10840181" y="4271481"/>
              <a:ext cx="175198" cy="99335"/>
              <a:chOff x="8023224" y="3609065"/>
              <a:chExt cx="175198" cy="99335"/>
            </a:xfrm>
          </p:grpSpPr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A46DC2F8-9E92-9045-814F-0ECCB77ACCAC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40553C12-4ABD-FE49-B857-CA83DFEAF64F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80BDC15-9C14-FE4B-8156-886C2B86FC5A}"/>
                </a:ext>
              </a:extLst>
            </p:cNvPr>
            <p:cNvGrpSpPr/>
            <p:nvPr/>
          </p:nvGrpSpPr>
          <p:grpSpPr>
            <a:xfrm>
              <a:off x="11075701" y="4271481"/>
              <a:ext cx="175198" cy="99335"/>
              <a:chOff x="8023224" y="3609065"/>
              <a:chExt cx="175198" cy="99335"/>
            </a:xfrm>
          </p:grpSpPr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FEDA877A-D39A-2648-91BA-344A4084FCA8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4F2844D4-4A7E-BD49-8E35-55DF89EF0F7B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0C48A02E-8989-354A-8C95-1D5630A28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</p:spTree>
    <p:extLst>
      <p:ext uri="{BB962C8B-B14F-4D97-AF65-F5344CB8AC3E}">
        <p14:creationId xmlns:p14="http://schemas.microsoft.com/office/powerpoint/2010/main" val="296481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B6FB2-4923-534C-B82E-7E22D16A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parameters to block type frequencies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68B446-9E1C-FD40-82D1-7168BE196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89320"/>
            <a:ext cx="7487220" cy="38683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855CFF-8C70-4B46-9C35-A1E1B131C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9714" y="1690687"/>
            <a:ext cx="4975941" cy="525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93DE9C-E968-8747-9A10-44EDE6F94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3364" y="2553278"/>
            <a:ext cx="5716995" cy="6236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2D0252-7F6F-9B49-BBB2-03CC7B28AD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060" y="3823858"/>
            <a:ext cx="3194091" cy="5315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DF1F26-B527-2947-A738-1555FEF3C6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3540" y="4692329"/>
            <a:ext cx="2476641" cy="45029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8028D51-8D95-5E48-B63F-E34350B462E4}"/>
              </a:ext>
            </a:extLst>
          </p:cNvPr>
          <p:cNvSpPr/>
          <p:nvPr/>
        </p:nvSpPr>
        <p:spPr>
          <a:xfrm>
            <a:off x="10028139" y="4039541"/>
            <a:ext cx="127000" cy="1103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C9DE63-4570-FE4C-8A8A-194802586984}"/>
              </a:ext>
            </a:extLst>
          </p:cNvPr>
          <p:cNvSpPr/>
          <p:nvPr/>
        </p:nvSpPr>
        <p:spPr>
          <a:xfrm>
            <a:off x="10263659" y="4039541"/>
            <a:ext cx="127000" cy="1103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D90169-0C39-8B4F-B7D2-7486FC45486A}"/>
              </a:ext>
            </a:extLst>
          </p:cNvPr>
          <p:cNvCxnSpPr>
            <a:cxnSpLocks/>
          </p:cNvCxnSpPr>
          <p:nvPr/>
        </p:nvCxnSpPr>
        <p:spPr>
          <a:xfrm flipV="1">
            <a:off x="10091639" y="3614965"/>
            <a:ext cx="12700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5E2AA40-E3E7-8640-B77D-7E0095D62D1D}"/>
              </a:ext>
            </a:extLst>
          </p:cNvPr>
          <p:cNvCxnSpPr>
            <a:cxnSpLocks/>
          </p:cNvCxnSpPr>
          <p:nvPr/>
        </p:nvCxnSpPr>
        <p:spPr>
          <a:xfrm flipH="1" flipV="1">
            <a:off x="10218639" y="3614965"/>
            <a:ext cx="10852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3FB1AF96-29AE-4648-908A-482F6D6D0F03}"/>
              </a:ext>
            </a:extLst>
          </p:cNvPr>
          <p:cNvSpPr/>
          <p:nvPr/>
        </p:nvSpPr>
        <p:spPr>
          <a:xfrm>
            <a:off x="10864280" y="4039541"/>
            <a:ext cx="127000" cy="110308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A3F229-4124-E941-AAC9-9B795EEA6609}"/>
              </a:ext>
            </a:extLst>
          </p:cNvPr>
          <p:cNvSpPr/>
          <p:nvPr/>
        </p:nvSpPr>
        <p:spPr>
          <a:xfrm>
            <a:off x="11099800" y="4039541"/>
            <a:ext cx="127000" cy="110308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592CC7-D006-9B4A-A8A7-FC03915751F2}"/>
              </a:ext>
            </a:extLst>
          </p:cNvPr>
          <p:cNvCxnSpPr>
            <a:cxnSpLocks/>
          </p:cNvCxnSpPr>
          <p:nvPr/>
        </p:nvCxnSpPr>
        <p:spPr>
          <a:xfrm flipV="1">
            <a:off x="10927780" y="3614965"/>
            <a:ext cx="12700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7360036-C17D-A342-A5BA-1DA588EC0710}"/>
              </a:ext>
            </a:extLst>
          </p:cNvPr>
          <p:cNvCxnSpPr>
            <a:cxnSpLocks/>
          </p:cNvCxnSpPr>
          <p:nvPr/>
        </p:nvCxnSpPr>
        <p:spPr>
          <a:xfrm flipH="1" flipV="1">
            <a:off x="11054780" y="3614965"/>
            <a:ext cx="10852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03A0806-D4ED-8141-ADB9-DD86CAB18C5F}"/>
              </a:ext>
            </a:extLst>
          </p:cNvPr>
          <p:cNvCxnSpPr>
            <a:cxnSpLocks/>
          </p:cNvCxnSpPr>
          <p:nvPr/>
        </p:nvCxnSpPr>
        <p:spPr>
          <a:xfrm flipV="1">
            <a:off x="10218639" y="2458266"/>
            <a:ext cx="441583" cy="11072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DA30420-C79B-5D4A-BF47-C5722898FD44}"/>
              </a:ext>
            </a:extLst>
          </p:cNvPr>
          <p:cNvCxnSpPr>
            <a:cxnSpLocks/>
          </p:cNvCxnSpPr>
          <p:nvPr/>
        </p:nvCxnSpPr>
        <p:spPr>
          <a:xfrm flipH="1" flipV="1">
            <a:off x="10660222" y="2458266"/>
            <a:ext cx="394559" cy="11072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4702AAD-C237-2540-8BD8-4E98DC812460}"/>
              </a:ext>
            </a:extLst>
          </p:cNvPr>
          <p:cNvGrpSpPr/>
          <p:nvPr/>
        </p:nvGrpSpPr>
        <p:grpSpPr>
          <a:xfrm>
            <a:off x="10005913" y="4271483"/>
            <a:ext cx="175198" cy="99335"/>
            <a:chOff x="8023224" y="3609065"/>
            <a:chExt cx="175198" cy="99335"/>
          </a:xfrm>
        </p:grpSpPr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857E072A-E023-7A41-9DED-B5B43B6DBE50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riangle 21">
              <a:extLst>
                <a:ext uri="{FF2B5EF4-FFF2-40B4-BE49-F238E27FC236}">
                  <a16:creationId xmlns:a16="http://schemas.microsoft.com/office/drawing/2014/main" id="{7DA60D82-18BB-0B46-90F4-63EFBA142B64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0828FA2-BC96-8B4A-8C73-AC27565CBA51}"/>
              </a:ext>
            </a:extLst>
          </p:cNvPr>
          <p:cNvGrpSpPr/>
          <p:nvPr/>
        </p:nvGrpSpPr>
        <p:grpSpPr>
          <a:xfrm>
            <a:off x="10241430" y="4271482"/>
            <a:ext cx="175198" cy="99335"/>
            <a:chOff x="8023224" y="3609065"/>
            <a:chExt cx="175198" cy="99335"/>
          </a:xfrm>
        </p:grpSpPr>
        <p:sp>
          <p:nvSpPr>
            <p:cNvPr id="24" name="Triangle 23">
              <a:extLst>
                <a:ext uri="{FF2B5EF4-FFF2-40B4-BE49-F238E27FC236}">
                  <a16:creationId xmlns:a16="http://schemas.microsoft.com/office/drawing/2014/main" id="{C8B671A9-C213-5248-B574-162A6CE17E16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riangle 24">
              <a:extLst>
                <a:ext uri="{FF2B5EF4-FFF2-40B4-BE49-F238E27FC236}">
                  <a16:creationId xmlns:a16="http://schemas.microsoft.com/office/drawing/2014/main" id="{7BD69377-E5B3-604F-851E-373CD4C7C04A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CE3F4D2-697E-EE43-B116-E1ADE8DA194F}"/>
              </a:ext>
            </a:extLst>
          </p:cNvPr>
          <p:cNvGrpSpPr/>
          <p:nvPr/>
        </p:nvGrpSpPr>
        <p:grpSpPr>
          <a:xfrm>
            <a:off x="10840181" y="4271481"/>
            <a:ext cx="175198" cy="99335"/>
            <a:chOff x="8023224" y="3609065"/>
            <a:chExt cx="175198" cy="99335"/>
          </a:xfrm>
        </p:grpSpPr>
        <p:sp>
          <p:nvSpPr>
            <p:cNvPr id="27" name="Triangle 26">
              <a:extLst>
                <a:ext uri="{FF2B5EF4-FFF2-40B4-BE49-F238E27FC236}">
                  <a16:creationId xmlns:a16="http://schemas.microsoft.com/office/drawing/2014/main" id="{7521D3C0-3CAD-5F4F-B210-3A5D01AD62FD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riangle 27">
              <a:extLst>
                <a:ext uri="{FF2B5EF4-FFF2-40B4-BE49-F238E27FC236}">
                  <a16:creationId xmlns:a16="http://schemas.microsoft.com/office/drawing/2014/main" id="{1ABAFB2B-3F0D-184D-A407-C5B2664DFF92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25EBE6F-FEE7-024D-9A2D-1EB2BE6D5ADD}"/>
              </a:ext>
            </a:extLst>
          </p:cNvPr>
          <p:cNvGrpSpPr/>
          <p:nvPr/>
        </p:nvGrpSpPr>
        <p:grpSpPr>
          <a:xfrm>
            <a:off x="11075701" y="4271481"/>
            <a:ext cx="175198" cy="99335"/>
            <a:chOff x="8023224" y="3609065"/>
            <a:chExt cx="175198" cy="99335"/>
          </a:xfrm>
        </p:grpSpPr>
        <p:sp>
          <p:nvSpPr>
            <p:cNvPr id="30" name="Triangle 29">
              <a:extLst>
                <a:ext uri="{FF2B5EF4-FFF2-40B4-BE49-F238E27FC236}">
                  <a16:creationId xmlns:a16="http://schemas.microsoft.com/office/drawing/2014/main" id="{A9A023B9-5260-754F-BD26-B8FEAEEAE181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Triangle 30">
              <a:extLst>
                <a:ext uri="{FF2B5EF4-FFF2-40B4-BE49-F238E27FC236}">
                  <a16:creationId xmlns:a16="http://schemas.microsoft.com/office/drawing/2014/main" id="{3B82F2F2-86C7-9949-AF8F-684BFB22D160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148998-E1FF-3142-AA4D-2FCFE531D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</p:spTree>
    <p:extLst>
      <p:ext uri="{BB962C8B-B14F-4D97-AF65-F5344CB8AC3E}">
        <p14:creationId xmlns:p14="http://schemas.microsoft.com/office/powerpoint/2010/main" val="202191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creen Recording 2021-09-09 at 11.06.38.mov" descr="Screen Recording 2021-09-09 at 11.06.38.mov">
            <a:hlinkClick r:id="" action="ppaction://media"/>
            <a:extLst>
              <a:ext uri="{FF2B5EF4-FFF2-40B4-BE49-F238E27FC236}">
                <a16:creationId xmlns:a16="http://schemas.microsoft.com/office/drawing/2014/main" id="{A6D9BE6A-F05C-2F47-B1B9-BC688BA7D960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53200" y="1176338"/>
            <a:ext cx="5391150" cy="5080000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9CFA8CA-4551-2049-A34B-C6EEB2291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42978" y="1825625"/>
            <a:ext cx="5181600" cy="4351338"/>
          </a:xfrm>
        </p:spPr>
        <p:txBody>
          <a:bodyPr/>
          <a:lstStyle/>
          <a:p>
            <a:r>
              <a:rPr lang="en-GB" dirty="0"/>
              <a:t>We know how a spectrum’s shape depends on:</a:t>
            </a:r>
          </a:p>
          <a:p>
            <a:pPr lvl="1"/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(genetic diversity) and</a:t>
            </a:r>
          </a:p>
          <a:p>
            <a:pPr lvl="1"/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dirty="0"/>
              <a:t> (divergence time of sub-genomes).</a:t>
            </a:r>
          </a:p>
          <a:p>
            <a:r>
              <a:rPr lang="en-GB" dirty="0"/>
              <a:t>We can thus infer these parameters from spectra.</a:t>
            </a:r>
          </a:p>
          <a:p>
            <a:r>
              <a:rPr lang="en-GB" i="1" dirty="0"/>
              <a:t>That’s what </a:t>
            </a:r>
            <a:r>
              <a:rPr lang="en-GB" i="1" dirty="0" err="1"/>
              <a:t>Tetmer</a:t>
            </a:r>
            <a:r>
              <a:rPr lang="en-GB" i="1" dirty="0"/>
              <a:t> does!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F7AD0-3EFE-EA47-AE4C-88F8C30E9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C2D129-38BA-274D-882E-6BA9A7148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Inferring pop parameters from spectra</a:t>
            </a:r>
          </a:p>
        </p:txBody>
      </p:sp>
    </p:spTree>
    <p:extLst>
      <p:ext uri="{BB962C8B-B14F-4D97-AF65-F5344CB8AC3E}">
        <p14:creationId xmlns:p14="http://schemas.microsoft.com/office/powerpoint/2010/main" val="190561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00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2A54C299-C48B-8145-83CF-D0D46E8F1716}"/>
              </a:ext>
            </a:extLst>
          </p:cNvPr>
          <p:cNvGrpSpPr/>
          <p:nvPr/>
        </p:nvGrpSpPr>
        <p:grpSpPr>
          <a:xfrm>
            <a:off x="7409221" y="2326477"/>
            <a:ext cx="3277806" cy="3203583"/>
            <a:chOff x="7409221" y="2326477"/>
            <a:chExt cx="3277806" cy="3203583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7C683B68-BF0C-2A47-A242-89748D21B103}"/>
                </a:ext>
              </a:extLst>
            </p:cNvPr>
            <p:cNvSpPr/>
            <p:nvPr/>
          </p:nvSpPr>
          <p:spPr>
            <a:xfrm>
              <a:off x="7409221" y="2586526"/>
              <a:ext cx="412955" cy="89473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8D038B3-B37F-494F-94C1-9D82DCBDB9F7}"/>
                </a:ext>
              </a:extLst>
            </p:cNvPr>
            <p:cNvCxnSpPr/>
            <p:nvPr/>
          </p:nvCxnSpPr>
          <p:spPr>
            <a:xfrm>
              <a:off x="7530871" y="2704010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0FA8D07-FA30-FD49-A224-F6B12CF41AB9}"/>
                </a:ext>
              </a:extLst>
            </p:cNvPr>
            <p:cNvCxnSpPr/>
            <p:nvPr/>
          </p:nvCxnSpPr>
          <p:spPr>
            <a:xfrm>
              <a:off x="7693103" y="2704010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6BB6E187-4B89-8F46-9482-B1FA30194AFA}"/>
                </a:ext>
              </a:extLst>
            </p:cNvPr>
            <p:cNvSpPr/>
            <p:nvPr/>
          </p:nvSpPr>
          <p:spPr>
            <a:xfrm>
              <a:off x="8360492" y="3063170"/>
              <a:ext cx="412955" cy="89473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65547EE-A90B-5A4C-A0B0-1DCE6C9272BD}"/>
                </a:ext>
              </a:extLst>
            </p:cNvPr>
            <p:cNvCxnSpPr/>
            <p:nvPr/>
          </p:nvCxnSpPr>
          <p:spPr>
            <a:xfrm>
              <a:off x="8482142" y="3180654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BAF8EBBE-6340-EA4A-BC98-983F6B2AC334}"/>
                </a:ext>
              </a:extLst>
            </p:cNvPr>
            <p:cNvCxnSpPr/>
            <p:nvPr/>
          </p:nvCxnSpPr>
          <p:spPr>
            <a:xfrm>
              <a:off x="8644374" y="3180654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D19ED476-9BFC-7F49-BC6E-A21CA789EBEE}"/>
                </a:ext>
              </a:extLst>
            </p:cNvPr>
            <p:cNvSpPr/>
            <p:nvPr/>
          </p:nvSpPr>
          <p:spPr>
            <a:xfrm>
              <a:off x="9389168" y="2326477"/>
              <a:ext cx="412955" cy="89473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4AD6339-B09A-794C-87F2-03A2F1032414}"/>
                </a:ext>
              </a:extLst>
            </p:cNvPr>
            <p:cNvCxnSpPr/>
            <p:nvPr/>
          </p:nvCxnSpPr>
          <p:spPr>
            <a:xfrm>
              <a:off x="9510818" y="2443961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714B0E0-7086-8F43-A3C9-86967EE63EC9}"/>
                </a:ext>
              </a:extLst>
            </p:cNvPr>
            <p:cNvCxnSpPr/>
            <p:nvPr/>
          </p:nvCxnSpPr>
          <p:spPr>
            <a:xfrm>
              <a:off x="9673050" y="2443961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9986F9B8-A1C1-D747-BCDB-BC4FCDB7BF29}"/>
                </a:ext>
              </a:extLst>
            </p:cNvPr>
            <p:cNvSpPr/>
            <p:nvPr/>
          </p:nvSpPr>
          <p:spPr>
            <a:xfrm>
              <a:off x="9243502" y="3849248"/>
              <a:ext cx="412955" cy="89473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2DAF0B7-5F04-A240-8B01-E9217E092F56}"/>
                </a:ext>
              </a:extLst>
            </p:cNvPr>
            <p:cNvCxnSpPr/>
            <p:nvPr/>
          </p:nvCxnSpPr>
          <p:spPr>
            <a:xfrm>
              <a:off x="9365152" y="3966732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FCC078CF-3025-C54D-ABC3-0AB90BE0581D}"/>
                </a:ext>
              </a:extLst>
            </p:cNvPr>
            <p:cNvCxnSpPr/>
            <p:nvPr/>
          </p:nvCxnSpPr>
          <p:spPr>
            <a:xfrm>
              <a:off x="9527384" y="3966732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ADE36B3C-1759-AB40-8EDF-7D914FD38532}"/>
                </a:ext>
              </a:extLst>
            </p:cNvPr>
            <p:cNvSpPr/>
            <p:nvPr/>
          </p:nvSpPr>
          <p:spPr>
            <a:xfrm>
              <a:off x="7820935" y="4296615"/>
              <a:ext cx="412955" cy="89473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94F5AB1-5E6B-1741-837C-6ABB4E5BD723}"/>
                </a:ext>
              </a:extLst>
            </p:cNvPr>
            <p:cNvCxnSpPr/>
            <p:nvPr/>
          </p:nvCxnSpPr>
          <p:spPr>
            <a:xfrm>
              <a:off x="7942585" y="4414099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C1FF589F-9891-B44B-A823-77A32D3FD661}"/>
                </a:ext>
              </a:extLst>
            </p:cNvPr>
            <p:cNvCxnSpPr/>
            <p:nvPr/>
          </p:nvCxnSpPr>
          <p:spPr>
            <a:xfrm>
              <a:off x="8104817" y="4414099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78722716-A603-9845-9CE9-615099EBC816}"/>
                </a:ext>
              </a:extLst>
            </p:cNvPr>
            <p:cNvSpPr/>
            <p:nvPr/>
          </p:nvSpPr>
          <p:spPr>
            <a:xfrm>
              <a:off x="10131404" y="4635325"/>
              <a:ext cx="412955" cy="89473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DB5EADC4-F201-3043-9E6A-CBDE866B985C}"/>
                </a:ext>
              </a:extLst>
            </p:cNvPr>
            <p:cNvCxnSpPr/>
            <p:nvPr/>
          </p:nvCxnSpPr>
          <p:spPr>
            <a:xfrm>
              <a:off x="10253054" y="4752809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6C90F33-AF6E-A149-9102-572798B817F7}"/>
                </a:ext>
              </a:extLst>
            </p:cNvPr>
            <p:cNvCxnSpPr/>
            <p:nvPr/>
          </p:nvCxnSpPr>
          <p:spPr>
            <a:xfrm>
              <a:off x="10415286" y="4752809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D9000B73-C596-A348-8AF5-82F3D3613E6E}"/>
                </a:ext>
              </a:extLst>
            </p:cNvPr>
            <p:cNvSpPr/>
            <p:nvPr/>
          </p:nvSpPr>
          <p:spPr>
            <a:xfrm>
              <a:off x="10274072" y="2931881"/>
              <a:ext cx="412955" cy="89473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DA813034-FD91-FA44-B303-59C27C65CCD8}"/>
                </a:ext>
              </a:extLst>
            </p:cNvPr>
            <p:cNvCxnSpPr/>
            <p:nvPr/>
          </p:nvCxnSpPr>
          <p:spPr>
            <a:xfrm>
              <a:off x="10395722" y="3049365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61AE270-5136-DC46-B26E-C5DF80668626}"/>
                </a:ext>
              </a:extLst>
            </p:cNvPr>
            <p:cNvCxnSpPr/>
            <p:nvPr/>
          </p:nvCxnSpPr>
          <p:spPr>
            <a:xfrm>
              <a:off x="10557954" y="3049365"/>
              <a:ext cx="0" cy="668594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A086A5A-AE5C-0147-928D-2B3FF040E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Models and reality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C0C1A-3622-4B42-8FF0-A7E1756D60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These model assumed well-mixed populations (no population structure)</a:t>
            </a:r>
          </a:p>
          <a:p>
            <a:r>
              <a:rPr lang="en-GB" dirty="0"/>
              <a:t>Commonly violated due to:</a:t>
            </a:r>
          </a:p>
          <a:p>
            <a:pPr lvl="1"/>
            <a:r>
              <a:rPr lang="en-GB" dirty="0" err="1"/>
              <a:t>Selfing</a:t>
            </a:r>
            <a:endParaRPr lang="en-GB" dirty="0"/>
          </a:p>
          <a:p>
            <a:pPr lvl="1"/>
            <a:r>
              <a:rPr lang="en-GB" dirty="0"/>
              <a:t>Assortative mating</a:t>
            </a:r>
          </a:p>
          <a:p>
            <a:pPr lvl="1"/>
            <a:r>
              <a:rPr lang="en-GB" dirty="0"/>
              <a:t>Geographic structure</a:t>
            </a:r>
          </a:p>
          <a:p>
            <a:r>
              <a:rPr lang="en-GB" dirty="0"/>
              <a:t>The effective population size depends on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GB" dirty="0"/>
              <a:t>. It is much higher in the second plot. -&gt; </a:t>
            </a:r>
            <a:r>
              <a:rPr lang="en-GB" i="1" dirty="0"/>
              <a:t>T</a:t>
            </a:r>
            <a:r>
              <a:rPr lang="en-GB" dirty="0"/>
              <a:t> is estimated lower.</a:t>
            </a:r>
          </a:p>
          <a:p>
            <a:r>
              <a:rPr lang="en-GB" dirty="0"/>
              <a:t>Sub-genome divergence is more robust.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77D0BF-A0FE-124A-B101-D1A82F62E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3" y="4061489"/>
            <a:ext cx="3745523" cy="2267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75DF08-ECC6-3440-AAA9-80F0E3BD7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2" y="1571435"/>
            <a:ext cx="3745523" cy="22678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D7B6F3-917C-E248-BDFA-F8DA29993FC4}"/>
              </a:ext>
            </a:extLst>
          </p:cNvPr>
          <p:cNvSpPr txBox="1"/>
          <p:nvPr/>
        </p:nvSpPr>
        <p:spPr>
          <a:xfrm rot="16200000">
            <a:off x="5550879" y="2429362"/>
            <a:ext cx="1019908" cy="375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low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GB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F0B66C-7980-4B4C-9333-1AD5910E9718}"/>
              </a:ext>
            </a:extLst>
          </p:cNvPr>
          <p:cNvSpPr txBox="1"/>
          <p:nvPr/>
        </p:nvSpPr>
        <p:spPr>
          <a:xfrm rot="16200000">
            <a:off x="5550879" y="4785397"/>
            <a:ext cx="1019908" cy="375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high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GB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A0FAB8-5707-4444-817D-DF647CC8D584}"/>
              </a:ext>
            </a:extLst>
          </p:cNvPr>
          <p:cNvSpPr txBox="1"/>
          <p:nvPr/>
        </p:nvSpPr>
        <p:spPr>
          <a:xfrm>
            <a:off x="6060833" y="764059"/>
            <a:ext cx="416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Two spectra of the same species, both samples from the same small island: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98F5A4E-22E8-8E4C-BEE9-2060DFA6B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5417" y="1564877"/>
            <a:ext cx="3544277" cy="16075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A8ADAC-B3D4-FC4A-BB2D-9E8F7107FB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417" y="3855994"/>
            <a:ext cx="3544277" cy="1607583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B0E20BD2-E8B2-B144-8267-D7A9BC7140ED}"/>
              </a:ext>
            </a:extLst>
          </p:cNvPr>
          <p:cNvGrpSpPr/>
          <p:nvPr/>
        </p:nvGrpSpPr>
        <p:grpSpPr>
          <a:xfrm>
            <a:off x="10005913" y="2458266"/>
            <a:ext cx="1244986" cy="2684361"/>
            <a:chOff x="10005913" y="2458266"/>
            <a:chExt cx="1244986" cy="268436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3A4B272-DC47-D141-9B29-ACB139304CFB}"/>
                </a:ext>
              </a:extLst>
            </p:cNvPr>
            <p:cNvSpPr/>
            <p:nvPr/>
          </p:nvSpPr>
          <p:spPr>
            <a:xfrm>
              <a:off x="10028139" y="4039541"/>
              <a:ext cx="127000" cy="11030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7A3E21E-5126-A840-B97F-58F2721CAC56}"/>
                </a:ext>
              </a:extLst>
            </p:cNvPr>
            <p:cNvSpPr/>
            <p:nvPr/>
          </p:nvSpPr>
          <p:spPr>
            <a:xfrm>
              <a:off x="10263659" y="4039541"/>
              <a:ext cx="127000" cy="11030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1A7EE09-CEEC-3841-A39A-C14E00F033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91639" y="3614965"/>
              <a:ext cx="127000" cy="3669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C05863C-0CC1-9C47-A79F-1B3E8923F1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218639" y="3614965"/>
              <a:ext cx="108520" cy="3669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BF6D41E-5DB6-574C-BA87-D732B2EF3ED9}"/>
                </a:ext>
              </a:extLst>
            </p:cNvPr>
            <p:cNvSpPr/>
            <p:nvPr/>
          </p:nvSpPr>
          <p:spPr>
            <a:xfrm>
              <a:off x="10864280" y="4039541"/>
              <a:ext cx="127000" cy="110308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94CC3BC-16C5-8746-BA19-080F265FDAE6}"/>
                </a:ext>
              </a:extLst>
            </p:cNvPr>
            <p:cNvSpPr/>
            <p:nvPr/>
          </p:nvSpPr>
          <p:spPr>
            <a:xfrm>
              <a:off x="11099800" y="4039541"/>
              <a:ext cx="127000" cy="110308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CDA3EEE-C7A6-D945-8FF5-8E4C51D4CF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927780" y="3614965"/>
              <a:ext cx="127000" cy="3669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AFAF8F9-97AC-EF4B-ADA9-8930BB40DE8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054780" y="3614965"/>
              <a:ext cx="108520" cy="3669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56DFD7A-CB50-A742-8D5C-DB11A1CB22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18639" y="2458266"/>
              <a:ext cx="441583" cy="110727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810D418-0841-2C4A-9565-5C3D28703A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660222" y="2458266"/>
              <a:ext cx="394559" cy="110727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BF5536D-3D7E-B24B-906F-D04DDEB8E5C3}"/>
                </a:ext>
              </a:extLst>
            </p:cNvPr>
            <p:cNvGrpSpPr/>
            <p:nvPr/>
          </p:nvGrpSpPr>
          <p:grpSpPr>
            <a:xfrm>
              <a:off x="10005913" y="4271483"/>
              <a:ext cx="175198" cy="99335"/>
              <a:chOff x="8023224" y="3609065"/>
              <a:chExt cx="175198" cy="99335"/>
            </a:xfrm>
          </p:grpSpPr>
          <p:sp>
            <p:nvSpPr>
              <p:cNvPr id="47" name="Triangle 46">
                <a:extLst>
                  <a:ext uri="{FF2B5EF4-FFF2-40B4-BE49-F238E27FC236}">
                    <a16:creationId xmlns:a16="http://schemas.microsoft.com/office/drawing/2014/main" id="{D0825E7A-82A4-CA45-9773-C3371E299663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Triangle 47">
                <a:extLst>
                  <a:ext uri="{FF2B5EF4-FFF2-40B4-BE49-F238E27FC236}">
                    <a16:creationId xmlns:a16="http://schemas.microsoft.com/office/drawing/2014/main" id="{0474CB1F-A43F-634C-AD65-EB2854683B84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22CBAF9-61CF-A44A-9284-3CC33D511213}"/>
                </a:ext>
              </a:extLst>
            </p:cNvPr>
            <p:cNvGrpSpPr/>
            <p:nvPr/>
          </p:nvGrpSpPr>
          <p:grpSpPr>
            <a:xfrm>
              <a:off x="10241430" y="4271482"/>
              <a:ext cx="175198" cy="99335"/>
              <a:chOff x="8023224" y="3609065"/>
              <a:chExt cx="175198" cy="99335"/>
            </a:xfrm>
          </p:grpSpPr>
          <p:sp>
            <p:nvSpPr>
              <p:cNvPr id="50" name="Triangle 49">
                <a:extLst>
                  <a:ext uri="{FF2B5EF4-FFF2-40B4-BE49-F238E27FC236}">
                    <a16:creationId xmlns:a16="http://schemas.microsoft.com/office/drawing/2014/main" id="{3968058A-7C21-7C48-B1D6-6C00B8ADBEE9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Triangle 50">
                <a:extLst>
                  <a:ext uri="{FF2B5EF4-FFF2-40B4-BE49-F238E27FC236}">
                    <a16:creationId xmlns:a16="http://schemas.microsoft.com/office/drawing/2014/main" id="{F96E9F4F-286F-F84C-B345-35CB63B2FB35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C304B71-CE61-534E-892B-320BADF704BE}"/>
                </a:ext>
              </a:extLst>
            </p:cNvPr>
            <p:cNvGrpSpPr/>
            <p:nvPr/>
          </p:nvGrpSpPr>
          <p:grpSpPr>
            <a:xfrm>
              <a:off x="10840181" y="4271481"/>
              <a:ext cx="175198" cy="99335"/>
              <a:chOff x="8023224" y="3609065"/>
              <a:chExt cx="175198" cy="99335"/>
            </a:xfrm>
          </p:grpSpPr>
          <p:sp>
            <p:nvSpPr>
              <p:cNvPr id="53" name="Triangle 52">
                <a:extLst>
                  <a:ext uri="{FF2B5EF4-FFF2-40B4-BE49-F238E27FC236}">
                    <a16:creationId xmlns:a16="http://schemas.microsoft.com/office/drawing/2014/main" id="{D0DA6B56-9350-0F44-9B78-DDB9A7B8FC4F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Triangle 53">
                <a:extLst>
                  <a:ext uri="{FF2B5EF4-FFF2-40B4-BE49-F238E27FC236}">
                    <a16:creationId xmlns:a16="http://schemas.microsoft.com/office/drawing/2014/main" id="{F9DE1362-D3E4-F441-AC4A-564D601753F6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CA2614E-0152-9F47-8FAD-B629FB1D9793}"/>
                </a:ext>
              </a:extLst>
            </p:cNvPr>
            <p:cNvGrpSpPr/>
            <p:nvPr/>
          </p:nvGrpSpPr>
          <p:grpSpPr>
            <a:xfrm>
              <a:off x="11075701" y="4271481"/>
              <a:ext cx="175198" cy="99335"/>
              <a:chOff x="8023224" y="3609065"/>
              <a:chExt cx="175198" cy="99335"/>
            </a:xfrm>
          </p:grpSpPr>
          <p:sp>
            <p:nvSpPr>
              <p:cNvPr id="56" name="Triangle 55">
                <a:extLst>
                  <a:ext uri="{FF2B5EF4-FFF2-40B4-BE49-F238E27FC236}">
                    <a16:creationId xmlns:a16="http://schemas.microsoft.com/office/drawing/2014/main" id="{367B0B28-5A86-484B-9AE0-F8DBDB5E8D0B}"/>
                  </a:ext>
                </a:extLst>
              </p:cNvPr>
              <p:cNvSpPr/>
              <p:nvPr/>
            </p:nvSpPr>
            <p:spPr>
              <a:xfrm rot="5400000">
                <a:off x="8019420" y="3612869"/>
                <a:ext cx="99335" cy="91727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Triangle 56">
                <a:extLst>
                  <a:ext uri="{FF2B5EF4-FFF2-40B4-BE49-F238E27FC236}">
                    <a16:creationId xmlns:a16="http://schemas.microsoft.com/office/drawing/2014/main" id="{5D8498C5-3F1A-1E4F-B864-E51D54695743}"/>
                  </a:ext>
                </a:extLst>
              </p:cNvPr>
              <p:cNvSpPr/>
              <p:nvPr/>
            </p:nvSpPr>
            <p:spPr>
              <a:xfrm rot="16200000">
                <a:off x="8102891" y="3612869"/>
                <a:ext cx="99333" cy="9172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4E7CC-F0A0-A64F-99D1-9BC198B71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</p:spTree>
    <p:extLst>
      <p:ext uri="{BB962C8B-B14F-4D97-AF65-F5344CB8AC3E}">
        <p14:creationId xmlns:p14="http://schemas.microsoft.com/office/powerpoint/2010/main" val="336291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DE19A-9779-944D-9FBF-DEB958F9F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feature: Triploids</a:t>
            </a:r>
          </a:p>
        </p:txBody>
      </p:sp>
      <p:pic>
        <p:nvPicPr>
          <p:cNvPr id="5" name="Screen Recording 2021-09-08 at 15.37.45.mov" descr="Screen Recording 2021-09-08 at 15.37.45.mov">
            <a:extLst>
              <a:ext uri="{FF2B5EF4-FFF2-40B4-BE49-F238E27FC236}">
                <a16:creationId xmlns:a16="http://schemas.microsoft.com/office/drawing/2014/main" id="{436739C3-C05B-D445-A68F-1946BBC5258C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" y="2578100"/>
            <a:ext cx="5181600" cy="2846388"/>
          </a:xfrm>
        </p:spPr>
      </p:pic>
      <p:pic>
        <p:nvPicPr>
          <p:cNvPr id="6" name="Screen Recording 2021-09-08 at 15.41.00.mov" descr="Screen Recording 2021-09-08 at 15.41.00.mov">
            <a:hlinkClick r:id="" action="ppaction://media"/>
            <a:extLst>
              <a:ext uri="{FF2B5EF4-FFF2-40B4-BE49-F238E27FC236}">
                <a16:creationId xmlns:a16="http://schemas.microsoft.com/office/drawing/2014/main" id="{7EB1EFF9-2EFD-6C44-AD36-2F4FE4767B47}"/>
              </a:ext>
            </a:extLst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72200" y="2578100"/>
            <a:ext cx="5181600" cy="2846388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4D7BA7-AAE0-8442-B3E8-965DAB3A853B}"/>
              </a:ext>
            </a:extLst>
          </p:cNvPr>
          <p:cNvSpPr/>
          <p:nvPr/>
        </p:nvSpPr>
        <p:spPr>
          <a:xfrm>
            <a:off x="9782544" y="5560559"/>
            <a:ext cx="127000" cy="1103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91989B-8E8A-7E48-8505-CCA4305D2DB0}"/>
              </a:ext>
            </a:extLst>
          </p:cNvPr>
          <p:cNvSpPr/>
          <p:nvPr/>
        </p:nvSpPr>
        <p:spPr>
          <a:xfrm>
            <a:off x="10018064" y="5560559"/>
            <a:ext cx="127000" cy="1103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1C8408D-3A05-804F-987A-90FEC7B35A4F}"/>
              </a:ext>
            </a:extLst>
          </p:cNvPr>
          <p:cNvCxnSpPr>
            <a:cxnSpLocks/>
          </p:cNvCxnSpPr>
          <p:nvPr/>
        </p:nvCxnSpPr>
        <p:spPr>
          <a:xfrm flipV="1">
            <a:off x="9846044" y="5135983"/>
            <a:ext cx="12700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C4859FB-5E09-AE47-839E-34D22254CFB3}"/>
              </a:ext>
            </a:extLst>
          </p:cNvPr>
          <p:cNvCxnSpPr>
            <a:cxnSpLocks/>
          </p:cNvCxnSpPr>
          <p:nvPr/>
        </p:nvCxnSpPr>
        <p:spPr>
          <a:xfrm flipH="1" flipV="1">
            <a:off x="9973044" y="5135983"/>
            <a:ext cx="10852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3B290CA-2652-F843-9085-9DBF7BF2F41B}"/>
              </a:ext>
            </a:extLst>
          </p:cNvPr>
          <p:cNvSpPr/>
          <p:nvPr/>
        </p:nvSpPr>
        <p:spPr>
          <a:xfrm>
            <a:off x="10618685" y="5560559"/>
            <a:ext cx="127000" cy="110308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EA6F2A-6B40-724B-B4FD-0A176433EA0B}"/>
              </a:ext>
            </a:extLst>
          </p:cNvPr>
          <p:cNvCxnSpPr>
            <a:cxnSpLocks/>
          </p:cNvCxnSpPr>
          <p:nvPr/>
        </p:nvCxnSpPr>
        <p:spPr>
          <a:xfrm flipV="1">
            <a:off x="10682185" y="5135983"/>
            <a:ext cx="12700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72D305-1171-6148-9C2F-DE88EDED0CBC}"/>
              </a:ext>
            </a:extLst>
          </p:cNvPr>
          <p:cNvCxnSpPr>
            <a:cxnSpLocks/>
          </p:cNvCxnSpPr>
          <p:nvPr/>
        </p:nvCxnSpPr>
        <p:spPr>
          <a:xfrm flipV="1">
            <a:off x="9973044" y="3979284"/>
            <a:ext cx="441583" cy="11072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2B6AACA-EF8B-B64E-85D4-33D7AFD726EB}"/>
              </a:ext>
            </a:extLst>
          </p:cNvPr>
          <p:cNvCxnSpPr>
            <a:cxnSpLocks/>
          </p:cNvCxnSpPr>
          <p:nvPr/>
        </p:nvCxnSpPr>
        <p:spPr>
          <a:xfrm flipH="1" flipV="1">
            <a:off x="10414627" y="3979284"/>
            <a:ext cx="394559" cy="11072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F4A3EB6-EAC8-2041-B991-1BD538A821CF}"/>
              </a:ext>
            </a:extLst>
          </p:cNvPr>
          <p:cNvGrpSpPr/>
          <p:nvPr/>
        </p:nvGrpSpPr>
        <p:grpSpPr>
          <a:xfrm>
            <a:off x="9760318" y="5792501"/>
            <a:ext cx="175198" cy="99335"/>
            <a:chOff x="8023224" y="3609065"/>
            <a:chExt cx="175198" cy="99335"/>
          </a:xfrm>
        </p:grpSpPr>
        <p:sp>
          <p:nvSpPr>
            <p:cNvPr id="18" name="Triangle 17">
              <a:extLst>
                <a:ext uri="{FF2B5EF4-FFF2-40B4-BE49-F238E27FC236}">
                  <a16:creationId xmlns:a16="http://schemas.microsoft.com/office/drawing/2014/main" id="{2C4E784E-C86B-0244-8D8B-846BCB5316D4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riangle 18">
              <a:extLst>
                <a:ext uri="{FF2B5EF4-FFF2-40B4-BE49-F238E27FC236}">
                  <a16:creationId xmlns:a16="http://schemas.microsoft.com/office/drawing/2014/main" id="{3A66E3EE-4217-A547-BA6E-7F0693140A8C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3E72B9B-9494-D44C-817C-5DFA0E3D3534}"/>
              </a:ext>
            </a:extLst>
          </p:cNvPr>
          <p:cNvGrpSpPr/>
          <p:nvPr/>
        </p:nvGrpSpPr>
        <p:grpSpPr>
          <a:xfrm>
            <a:off x="9995835" y="5792500"/>
            <a:ext cx="175198" cy="99335"/>
            <a:chOff x="8023224" y="3609065"/>
            <a:chExt cx="175198" cy="99335"/>
          </a:xfrm>
        </p:grpSpPr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02AA8BF9-035D-4149-8CDC-229B6363C3D8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riangle 21">
              <a:extLst>
                <a:ext uri="{FF2B5EF4-FFF2-40B4-BE49-F238E27FC236}">
                  <a16:creationId xmlns:a16="http://schemas.microsoft.com/office/drawing/2014/main" id="{57061673-7337-A644-8A91-40637A18312A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A682737-7885-2B4D-BCC3-7F516E304DCD}"/>
              </a:ext>
            </a:extLst>
          </p:cNvPr>
          <p:cNvGrpSpPr/>
          <p:nvPr/>
        </p:nvGrpSpPr>
        <p:grpSpPr>
          <a:xfrm>
            <a:off x="10594586" y="5792499"/>
            <a:ext cx="175198" cy="99335"/>
            <a:chOff x="8023224" y="3609065"/>
            <a:chExt cx="175198" cy="99335"/>
          </a:xfrm>
        </p:grpSpPr>
        <p:sp>
          <p:nvSpPr>
            <p:cNvPr id="24" name="Triangle 23">
              <a:extLst>
                <a:ext uri="{FF2B5EF4-FFF2-40B4-BE49-F238E27FC236}">
                  <a16:creationId xmlns:a16="http://schemas.microsoft.com/office/drawing/2014/main" id="{30700B0C-BB48-7C45-8C9E-D0865148EABA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riangle 24">
              <a:extLst>
                <a:ext uri="{FF2B5EF4-FFF2-40B4-BE49-F238E27FC236}">
                  <a16:creationId xmlns:a16="http://schemas.microsoft.com/office/drawing/2014/main" id="{F1E95775-37CC-DA44-9C6D-FFC9B3AA3D34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15563C6D-FD50-A248-B773-DE8EFC1AA6C3}"/>
              </a:ext>
            </a:extLst>
          </p:cNvPr>
          <p:cNvSpPr/>
          <p:nvPr/>
        </p:nvSpPr>
        <p:spPr>
          <a:xfrm>
            <a:off x="4797736" y="4871313"/>
            <a:ext cx="127000" cy="1103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70CD1BB-162C-444F-A9C0-324B575288F9}"/>
              </a:ext>
            </a:extLst>
          </p:cNvPr>
          <p:cNvCxnSpPr>
            <a:cxnSpLocks/>
          </p:cNvCxnSpPr>
          <p:nvPr/>
        </p:nvCxnSpPr>
        <p:spPr>
          <a:xfrm flipH="1" flipV="1">
            <a:off x="5068792" y="4456017"/>
            <a:ext cx="320764" cy="35763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C585D46-8B96-004A-A959-C6B332238DE2}"/>
              </a:ext>
            </a:extLst>
          </p:cNvPr>
          <p:cNvGrpSpPr/>
          <p:nvPr/>
        </p:nvGrpSpPr>
        <p:grpSpPr>
          <a:xfrm>
            <a:off x="4775507" y="5103254"/>
            <a:ext cx="175198" cy="99335"/>
            <a:chOff x="8023224" y="3609065"/>
            <a:chExt cx="175198" cy="99335"/>
          </a:xfrm>
        </p:grpSpPr>
        <p:sp>
          <p:nvSpPr>
            <p:cNvPr id="37" name="Triangle 36">
              <a:extLst>
                <a:ext uri="{FF2B5EF4-FFF2-40B4-BE49-F238E27FC236}">
                  <a16:creationId xmlns:a16="http://schemas.microsoft.com/office/drawing/2014/main" id="{BD1AFAF6-0F89-0144-B8E6-622D3B330D95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Triangle 37">
              <a:extLst>
                <a:ext uri="{FF2B5EF4-FFF2-40B4-BE49-F238E27FC236}">
                  <a16:creationId xmlns:a16="http://schemas.microsoft.com/office/drawing/2014/main" id="{AC3646EB-3CF7-614D-B4DB-BCE3E82B91DB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3DD66C5E-B96F-234A-85F8-AC86AA383C1A}"/>
              </a:ext>
            </a:extLst>
          </p:cNvPr>
          <p:cNvSpPr/>
          <p:nvPr/>
        </p:nvSpPr>
        <p:spPr>
          <a:xfrm>
            <a:off x="5061809" y="4872945"/>
            <a:ext cx="127000" cy="1103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51D39DA-6758-7B4B-B700-2CE1556F3D20}"/>
              </a:ext>
            </a:extLst>
          </p:cNvPr>
          <p:cNvSpPr/>
          <p:nvPr/>
        </p:nvSpPr>
        <p:spPr>
          <a:xfrm>
            <a:off x="5297329" y="4872945"/>
            <a:ext cx="127000" cy="1103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71F6548-A9CA-6D43-A96B-086495685B1A}"/>
              </a:ext>
            </a:extLst>
          </p:cNvPr>
          <p:cNvGrpSpPr/>
          <p:nvPr/>
        </p:nvGrpSpPr>
        <p:grpSpPr>
          <a:xfrm>
            <a:off x="5039583" y="5104887"/>
            <a:ext cx="175198" cy="99335"/>
            <a:chOff x="8023224" y="3609065"/>
            <a:chExt cx="175198" cy="99335"/>
          </a:xfrm>
        </p:grpSpPr>
        <p:sp>
          <p:nvSpPr>
            <p:cNvPr id="42" name="Triangle 41">
              <a:extLst>
                <a:ext uri="{FF2B5EF4-FFF2-40B4-BE49-F238E27FC236}">
                  <a16:creationId xmlns:a16="http://schemas.microsoft.com/office/drawing/2014/main" id="{5866A49A-5C21-1C49-B568-BEB485F1F896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Triangle 42">
              <a:extLst>
                <a:ext uri="{FF2B5EF4-FFF2-40B4-BE49-F238E27FC236}">
                  <a16:creationId xmlns:a16="http://schemas.microsoft.com/office/drawing/2014/main" id="{6BCE827F-6AE5-124D-96BC-7C87A2B1094D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07EF73D-7E17-CF4E-AD4B-85FAF08CDA08}"/>
              </a:ext>
            </a:extLst>
          </p:cNvPr>
          <p:cNvGrpSpPr/>
          <p:nvPr/>
        </p:nvGrpSpPr>
        <p:grpSpPr>
          <a:xfrm>
            <a:off x="5275100" y="5104886"/>
            <a:ext cx="175198" cy="99335"/>
            <a:chOff x="8023224" y="3609065"/>
            <a:chExt cx="175198" cy="99335"/>
          </a:xfrm>
        </p:grpSpPr>
        <p:sp>
          <p:nvSpPr>
            <p:cNvPr id="45" name="Triangle 44">
              <a:extLst>
                <a:ext uri="{FF2B5EF4-FFF2-40B4-BE49-F238E27FC236}">
                  <a16:creationId xmlns:a16="http://schemas.microsoft.com/office/drawing/2014/main" id="{39301144-568C-614C-853C-B186E118A1A7}"/>
                </a:ext>
              </a:extLst>
            </p:cNvPr>
            <p:cNvSpPr/>
            <p:nvPr/>
          </p:nvSpPr>
          <p:spPr>
            <a:xfrm rot="5400000">
              <a:off x="8019420" y="3612869"/>
              <a:ext cx="99335" cy="9172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Triangle 45">
              <a:extLst>
                <a:ext uri="{FF2B5EF4-FFF2-40B4-BE49-F238E27FC236}">
                  <a16:creationId xmlns:a16="http://schemas.microsoft.com/office/drawing/2014/main" id="{5E534115-28BC-CA49-B9D3-733555BA5933}"/>
                </a:ext>
              </a:extLst>
            </p:cNvPr>
            <p:cNvSpPr/>
            <p:nvPr/>
          </p:nvSpPr>
          <p:spPr>
            <a:xfrm rot="16200000">
              <a:off x="8102891" y="3612869"/>
              <a:ext cx="99333" cy="9172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BE540A8-1337-F248-BB1C-8921C5BD113E}"/>
              </a:ext>
            </a:extLst>
          </p:cNvPr>
          <p:cNvCxnSpPr>
            <a:cxnSpLocks/>
          </p:cNvCxnSpPr>
          <p:nvPr/>
        </p:nvCxnSpPr>
        <p:spPr>
          <a:xfrm flipV="1">
            <a:off x="4850477" y="4456017"/>
            <a:ext cx="12700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03587DC-4515-184F-A4A5-E5F34BCFCC1D}"/>
              </a:ext>
            </a:extLst>
          </p:cNvPr>
          <p:cNvCxnSpPr>
            <a:cxnSpLocks/>
          </p:cNvCxnSpPr>
          <p:nvPr/>
        </p:nvCxnSpPr>
        <p:spPr>
          <a:xfrm flipH="1" flipV="1">
            <a:off x="5014532" y="4456017"/>
            <a:ext cx="108520" cy="36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ooter Placeholder 48">
            <a:extLst>
              <a:ext uri="{FF2B5EF4-FFF2-40B4-BE49-F238E27FC236}">
                <a16:creationId xmlns:a16="http://schemas.microsoft.com/office/drawing/2014/main" id="{568D8C71-4C61-864F-9B8E-191DFA510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</p:spTree>
    <p:extLst>
      <p:ext uri="{BB962C8B-B14F-4D97-AF65-F5344CB8AC3E}">
        <p14:creationId xmlns:p14="http://schemas.microsoft.com/office/powerpoint/2010/main" val="393685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1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E460E-C2DF-4740-A8E4-6DABD5B47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C163A-8668-8144-8532-53883879EE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Very different k-</a:t>
            </a:r>
            <a:r>
              <a:rPr lang="en-GB" dirty="0" err="1"/>
              <a:t>mer</a:t>
            </a:r>
            <a:r>
              <a:rPr lang="en-GB" dirty="0"/>
              <a:t> spectra in auto- vs allopolyploids</a:t>
            </a:r>
          </a:p>
          <a:p>
            <a:r>
              <a:rPr lang="en-GB" dirty="0" err="1"/>
              <a:t>Tetmer</a:t>
            </a:r>
            <a:r>
              <a:rPr lang="en-GB" dirty="0"/>
              <a:t> fits population parameters to spectra</a:t>
            </a:r>
          </a:p>
          <a:p>
            <a:r>
              <a:rPr lang="en-GB" dirty="0"/>
              <a:t>Ideally 1x peak is clearly visible</a:t>
            </a:r>
          </a:p>
          <a:p>
            <a:r>
              <a:rPr lang="en-GB" dirty="0"/>
              <a:t>In allopolyploids, genetic structure may bias </a:t>
            </a:r>
            <a:r>
              <a:rPr lang="en-GB" i="1" dirty="0"/>
              <a:t>T</a:t>
            </a:r>
            <a:r>
              <a:rPr lang="en-GB" dirty="0"/>
              <a:t> – sub-genome divergence (</a:t>
            </a:r>
            <a:r>
              <a:rPr lang="en-GB" i="1" dirty="0"/>
              <a:t>T</a:t>
            </a:r>
            <a:r>
              <a:rPr lang="en-GB" dirty="0"/>
              <a:t>*</a:t>
            </a:r>
            <a:r>
              <a:rPr lang="en-GB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GB" dirty="0"/>
              <a:t>) is more robust.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FAAB6-2E79-624F-8AD3-D94EF92E4C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err="1"/>
              <a:t>Tetmer</a:t>
            </a:r>
            <a:r>
              <a:rPr lang="en-GB" sz="2400" dirty="0"/>
              <a:t>:</a:t>
            </a:r>
          </a:p>
          <a:p>
            <a:pPr marL="0" indent="0">
              <a:buNone/>
            </a:pPr>
            <a:r>
              <a:rPr lang="en-GB" sz="2400" dirty="0">
                <a:hlinkClick r:id="rId2"/>
              </a:rPr>
              <a:t>https://github.com/hannesbecher/shiny-k-mers</a:t>
            </a:r>
            <a:r>
              <a:rPr lang="en-GB" sz="2400" dirty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Feedback please:</a:t>
            </a:r>
          </a:p>
          <a:p>
            <a:pPr marL="0" indent="0">
              <a:buNone/>
            </a:pPr>
            <a:r>
              <a:rPr lang="en-GB" sz="2400" dirty="0">
                <a:hlinkClick r:id="rId3"/>
              </a:rPr>
              <a:t>https://twitter.com/hannes_becher</a:t>
            </a:r>
            <a:endParaRPr lang="en-GB" sz="2400" dirty="0"/>
          </a:p>
          <a:p>
            <a:pPr marL="0" indent="0">
              <a:buNone/>
            </a:pPr>
            <a:r>
              <a:rPr lang="en-GB" sz="2400" dirty="0">
                <a:hlinkClick r:id="rId4"/>
              </a:rPr>
              <a:t>http://bryoevolgen.com</a:t>
            </a:r>
            <a:r>
              <a:rPr lang="en-GB" sz="2400" dirty="0"/>
              <a:t> </a:t>
            </a:r>
          </a:p>
          <a:p>
            <a:pPr marL="0" indent="0">
              <a:buNone/>
            </a:pPr>
            <a:r>
              <a:rPr lang="en-GB" sz="2400" dirty="0" err="1"/>
              <a:t>hbecher</a:t>
            </a:r>
            <a:r>
              <a:rPr lang="en-GB" sz="2400" dirty="0"/>
              <a:t>[at]</a:t>
            </a:r>
            <a:r>
              <a:rPr lang="en-GB" sz="2400" dirty="0" err="1"/>
              <a:t>ed.ac.uk</a:t>
            </a:r>
            <a:endParaRPr lang="en-GB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FAF2B-E39F-4D4F-A03B-6A038A008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Hannes Becher @ OH-KNOW - ForBio k-mer workshop 2021</a:t>
            </a:r>
          </a:p>
        </p:txBody>
      </p:sp>
    </p:spTree>
    <p:extLst>
      <p:ext uri="{BB962C8B-B14F-4D97-AF65-F5344CB8AC3E}">
        <p14:creationId xmlns:p14="http://schemas.microsoft.com/office/powerpoint/2010/main" val="3406181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8111</TotalTime>
  <Words>875</Words>
  <Application>Microsoft Macintosh PowerPoint</Application>
  <PresentationFormat>Widescreen</PresentationFormat>
  <Paragraphs>126</Paragraphs>
  <Slides>11</Slides>
  <Notes>6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 Math</vt:lpstr>
      <vt:lpstr>Office Theme</vt:lpstr>
      <vt:lpstr>Allo or auto</vt:lpstr>
      <vt:lpstr>Outline</vt:lpstr>
      <vt:lpstr>Types of tetraploids</vt:lpstr>
      <vt:lpstr>Genetic models of k-mer spectra</vt:lpstr>
      <vt:lpstr>Genetic models of k-mer spectra</vt:lpstr>
      <vt:lpstr>Genetic models of k-mer spectra</vt:lpstr>
      <vt:lpstr>From parameters to block type frequencies</vt:lpstr>
      <vt:lpstr>Inferring pop parameters from spectra</vt:lpstr>
      <vt:lpstr>Models and reality</vt:lpstr>
      <vt:lpstr>New feature: Triploids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Allo or auto?</dc:title>
  <dc:creator>Hannes Becher</dc:creator>
  <cp:lastModifiedBy>Hannes Becher</cp:lastModifiedBy>
  <cp:revision>14</cp:revision>
  <dcterms:created xsi:type="dcterms:W3CDTF">2021-08-30T15:03:13Z</dcterms:created>
  <dcterms:modified xsi:type="dcterms:W3CDTF">2021-09-15T11:15:40Z</dcterms:modified>
</cp:coreProperties>
</file>